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60" r:id="rId4"/>
    <p:sldId id="256" r:id="rId5"/>
    <p:sldId id="263" r:id="rId6"/>
    <p:sldId id="264" r:id="rId7"/>
    <p:sldId id="265" r:id="rId8"/>
    <p:sldId id="266" r:id="rId9"/>
    <p:sldId id="262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Alexander" initials="MA" lastIdx="3" clrIdx="0">
    <p:extLst>
      <p:ext uri="{19B8F6BF-5375-455C-9EA6-DF929625EA0E}">
        <p15:presenceInfo xmlns:p15="http://schemas.microsoft.com/office/powerpoint/2012/main" userId="S-1-5-21-4233619015-2080383946-645500451-217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82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3F69-6930-4271-A486-C5400F71CC6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C217-F509-4C2A-8F83-B3B4D14E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9881"/>
            <a:ext cx="7778225" cy="531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" y="5984081"/>
            <a:ext cx="9110709" cy="8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53" y="5114844"/>
            <a:ext cx="3962400" cy="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0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14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my.mansfield.edu/sites/employees/Fixed%20Asset%20Form/Forms/AllItems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Fixed Assets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745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609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9812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departments will be emailed a Fixed Asset Listing report in February 2014. Must be completed and returned by March 31</a:t>
            </a:r>
            <a:r>
              <a:rPr lang="en-US" baseline="30000" dirty="0" smtClean="0"/>
              <a:t>st</a:t>
            </a:r>
            <a:r>
              <a:rPr lang="en-US" dirty="0" smtClean="0"/>
              <a:t> 2014 to </a:t>
            </a:r>
            <a:r>
              <a:rPr lang="en-US" dirty="0"/>
              <a:t>C</a:t>
            </a:r>
            <a:r>
              <a:rPr lang="en-US" dirty="0" smtClean="0"/>
              <a:t>ontrollers Office.</a:t>
            </a:r>
          </a:p>
          <a:p>
            <a:endParaRPr lang="en-US" dirty="0"/>
          </a:p>
          <a:p>
            <a:r>
              <a:rPr lang="en-US" dirty="0" smtClean="0"/>
              <a:t>Cleanup of Fixed Assets in SAP by April 2014.</a:t>
            </a:r>
          </a:p>
          <a:p>
            <a:endParaRPr lang="en-US" dirty="0"/>
          </a:p>
          <a:p>
            <a:r>
              <a:rPr lang="en-US" dirty="0" smtClean="0"/>
              <a:t>Complete Fixed Asset audit and tagging to be completed by Summer 2014.</a:t>
            </a:r>
          </a:p>
          <a:p>
            <a:endParaRPr lang="en-US" dirty="0"/>
          </a:p>
          <a:p>
            <a:r>
              <a:rPr lang="en-US" dirty="0" smtClean="0"/>
              <a:t>New University Fixed Asset Responsibility Policy adopted.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Ongoing Campus Inventory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4478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Inventory will be performed every year.</a:t>
            </a:r>
          </a:p>
          <a:p>
            <a:endParaRPr lang="en-US" dirty="0" smtClean="0"/>
          </a:p>
          <a:p>
            <a:r>
              <a:rPr lang="en-US" dirty="0" smtClean="0"/>
              <a:t>Listings will be sent to Chairs\Directors of Departments for verification.</a:t>
            </a:r>
          </a:p>
          <a:p>
            <a:endParaRPr lang="en-US" dirty="0"/>
          </a:p>
          <a:p>
            <a:r>
              <a:rPr lang="en-US" dirty="0" smtClean="0"/>
              <a:t>Spot Checking will be performed by Fixed Asset manager for verification.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a Fixed Asset?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5673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*An </a:t>
            </a:r>
            <a:r>
              <a:rPr lang="en-US" dirty="0"/>
              <a:t>asset, as defined by the PASSHE Board of </a:t>
            </a:r>
            <a:r>
              <a:rPr lang="en-US" dirty="0" smtClean="0"/>
              <a:t>Governors, </a:t>
            </a:r>
            <a:r>
              <a:rPr lang="en-US" dirty="0"/>
              <a:t>is equipment, furniture, buildings and improvements with a cost in excess of </a:t>
            </a:r>
            <a:r>
              <a:rPr lang="en-US" u="sng" dirty="0"/>
              <a:t>$5,000 </a:t>
            </a:r>
            <a:r>
              <a:rPr lang="en-US" dirty="0"/>
              <a:t>and an estimated useful life of </a:t>
            </a:r>
            <a:r>
              <a:rPr lang="en-US" u="sng" dirty="0"/>
              <a:t>two years or more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*All </a:t>
            </a:r>
            <a:r>
              <a:rPr lang="en-US" dirty="0"/>
              <a:t>costs associated with placing an asset in service, </a:t>
            </a:r>
            <a:r>
              <a:rPr lang="en-US" u="sng" dirty="0"/>
              <a:t>including freight</a:t>
            </a:r>
            <a:r>
              <a:rPr lang="en-US" dirty="0"/>
              <a:t>, </a:t>
            </a:r>
            <a:r>
              <a:rPr lang="en-US" u="sng" dirty="0"/>
              <a:t>installation costs</a:t>
            </a:r>
            <a:r>
              <a:rPr lang="en-US" dirty="0"/>
              <a:t>, </a:t>
            </a:r>
            <a:r>
              <a:rPr lang="en-US" u="sng" dirty="0"/>
              <a:t>site preparation costs</a:t>
            </a:r>
            <a:r>
              <a:rPr lang="en-US" dirty="0"/>
              <a:t>, </a:t>
            </a:r>
            <a:r>
              <a:rPr lang="en-US" u="sng" dirty="0" smtClean="0"/>
              <a:t>alterations</a:t>
            </a:r>
            <a:r>
              <a:rPr lang="en-US" dirty="0" smtClean="0"/>
              <a:t>, and </a:t>
            </a:r>
            <a:r>
              <a:rPr lang="en-US" u="sng" dirty="0"/>
              <a:t>professional fees </a:t>
            </a:r>
            <a:r>
              <a:rPr lang="en-US" dirty="0"/>
              <a:t>are included in the capitalized value.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*Also</a:t>
            </a:r>
            <a:r>
              <a:rPr lang="en-US" dirty="0"/>
              <a:t>, if university employees, such as engineers, carpenters and electricians, contribute to the completion of a capital project, the associated salaries, wages, benefits, and other costs are included in the capitalized value.</a:t>
            </a:r>
          </a:p>
        </p:txBody>
      </p:sp>
    </p:spTree>
    <p:extLst>
      <p:ext uri="{BB962C8B-B14F-4D97-AF65-F5344CB8AC3E}">
        <p14:creationId xmlns:p14="http://schemas.microsoft.com/office/powerpoint/2010/main" val="39052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 1: Single PO #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 of equipment: $3,500.00</a:t>
            </a:r>
          </a:p>
          <a:p>
            <a:r>
              <a:rPr lang="en-US" dirty="0" smtClean="0"/>
              <a:t>Software: $300.00</a:t>
            </a:r>
          </a:p>
          <a:p>
            <a:r>
              <a:rPr lang="en-US" dirty="0" smtClean="0"/>
              <a:t>Training: $1000.00</a:t>
            </a:r>
          </a:p>
          <a:p>
            <a:r>
              <a:rPr lang="en-US" dirty="0" smtClean="0"/>
              <a:t>Shipping: $200.00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Total Cost: $5000.00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9326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 Asset? </a:t>
            </a:r>
            <a:r>
              <a:rPr lang="en-US" sz="3600" dirty="0" smtClean="0">
                <a:solidFill>
                  <a:srgbClr val="00B050"/>
                </a:solidFill>
              </a:rPr>
              <a:t>YES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 2: Multiple PO #’s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 of equipment: $3,500.00</a:t>
            </a:r>
          </a:p>
          <a:p>
            <a:r>
              <a:rPr lang="en-US" dirty="0" smtClean="0"/>
              <a:t>Software: $300.00</a:t>
            </a:r>
          </a:p>
          <a:p>
            <a:r>
              <a:rPr lang="en-US" dirty="0" smtClean="0"/>
              <a:t>Shipping: $200.00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Total Cost: $4000.00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9326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 Asset? </a:t>
            </a:r>
            <a:r>
              <a:rPr lang="en-US" sz="3600" dirty="0" smtClean="0">
                <a:solidFill>
                  <a:srgbClr val="FF0000"/>
                </a:solidFill>
              </a:rPr>
              <a:t>NO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 2: Multiple PO #’s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 of equipment: $3,500.00</a:t>
            </a:r>
          </a:p>
          <a:p>
            <a:r>
              <a:rPr lang="en-US" dirty="0" smtClean="0"/>
              <a:t>Software: $300.00</a:t>
            </a:r>
          </a:p>
          <a:p>
            <a:r>
              <a:rPr lang="en-US" dirty="0" smtClean="0"/>
              <a:t>Shipping: $200.00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Total Cost: $4000.00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18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 Asset? </a:t>
            </a:r>
            <a:r>
              <a:rPr lang="en-US" sz="3600" dirty="0" smtClean="0">
                <a:solidFill>
                  <a:srgbClr val="FF0000"/>
                </a:solidFill>
              </a:rPr>
              <a:t>NO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810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(Separate PO#) $1000.00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 3: Gifts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president receives a painting of North Hall by a former student as a gift for his home.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7094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Appraised Value: $5000.00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9326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Fixed Asset? </a:t>
            </a:r>
            <a:r>
              <a:rPr lang="en-US" sz="3600" dirty="0" smtClean="0">
                <a:solidFill>
                  <a:srgbClr val="00B050"/>
                </a:solidFill>
              </a:rPr>
              <a:t>YES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“Road Map”</a:t>
            </a:r>
          </a:p>
          <a:p>
            <a:pPr algn="ctr"/>
            <a:endParaRPr lang="en-US" sz="4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32" y="956917"/>
            <a:ext cx="7068536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Online Fixed Asset Form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2590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https://portal.my.mansfield.edu/sites/employees/Fixed%20Asset%20Form/Forms/AllItems.aspx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QR Code (Quick Response Code)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505200" y="1905000"/>
            <a:ext cx="2133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4" y="2042962"/>
            <a:ext cx="1848051" cy="27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371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MU master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Mansfield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new764</dc:creator>
  <cp:lastModifiedBy>Miller, Alexander</cp:lastModifiedBy>
  <cp:revision>44</cp:revision>
  <dcterms:created xsi:type="dcterms:W3CDTF">2013-01-07T13:23:23Z</dcterms:created>
  <dcterms:modified xsi:type="dcterms:W3CDTF">2014-01-15T14:08:26Z</dcterms:modified>
</cp:coreProperties>
</file>