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56" r:id="rId2"/>
    <p:sldId id="265" r:id="rId3"/>
    <p:sldId id="266" r:id="rId4"/>
    <p:sldId id="267" r:id="rId5"/>
    <p:sldId id="268" r:id="rId6"/>
    <p:sldId id="269" r:id="rId7"/>
    <p:sldId id="261" r:id="rId8"/>
    <p:sldId id="262" r:id="rId9"/>
    <p:sldId id="263" r:id="rId10"/>
    <p:sldId id="264" r:id="rId11"/>
    <p:sldId id="272" r:id="rId12"/>
    <p:sldId id="273" r:id="rId13"/>
    <p:sldId id="270" r:id="rId14"/>
    <p:sldId id="271" r:id="rId15"/>
    <p:sldId id="274" r:id="rId16"/>
    <p:sldId id="27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1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AF0374-1ED6-479E-81B0-2C4B1983E887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77CF9-BEF2-4893-9C1A-0AEE7EC19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195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1A937E9-D686-49D5-A312-2B6950AC1366}" type="slidenum">
              <a:rPr lang="en-US" altLang="en-US" smtClean="0">
                <a:latin typeface="Arial" panose="020B0604020202020204" pitchFamily="34" charset="0"/>
              </a:rPr>
              <a:pPr/>
              <a:t>3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828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25CED12-CD9B-4644-A28D-CAED0227118F}" type="slidenum">
              <a:rPr lang="en-US" altLang="en-US" smtClean="0">
                <a:latin typeface="Arial" panose="020B0604020202020204" pitchFamily="34" charset="0"/>
              </a:rPr>
              <a:pPr/>
              <a:t>14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817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D23F05A-17E6-48C9-99C2-A65672FFB61C}" type="slidenum">
              <a:rPr lang="en-US" altLang="en-US" smtClean="0">
                <a:latin typeface="Arial" panose="020B0604020202020204" pitchFamily="34" charset="0"/>
              </a:rPr>
              <a:pPr/>
              <a:t>4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169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05ADFEC-B704-4F21-BBB5-FCCA58E7CACF}" type="slidenum">
              <a:rPr lang="en-US" altLang="en-US" smtClean="0">
                <a:latin typeface="Arial" panose="020B0604020202020204" pitchFamily="34" charset="0"/>
              </a:rPr>
              <a:pPr/>
              <a:t>5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180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83F14E9-7439-4B6B-B1CB-399F4F1697DB}" type="slidenum">
              <a:rPr lang="en-US" altLang="en-US" smtClean="0">
                <a:latin typeface="Arial" panose="020B0604020202020204" pitchFamily="34" charset="0"/>
              </a:rPr>
              <a:pPr/>
              <a:t>6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220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FCA4EF5-C126-4A35-A26D-97F7E7C445AE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We are now going to do a hypothetical budget.  Hand out budget forms.</a:t>
            </a:r>
          </a:p>
        </p:txBody>
      </p:sp>
    </p:spTree>
    <p:extLst>
      <p:ext uri="{BB962C8B-B14F-4D97-AF65-F5344CB8AC3E}">
        <p14:creationId xmlns:p14="http://schemas.microsoft.com/office/powerpoint/2010/main" val="1403389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659A09E-2236-4CE5-B6AD-B27DEA87375A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Any questions?</a:t>
            </a:r>
          </a:p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We will now briefly talk about debt management programs.</a:t>
            </a:r>
          </a:p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6863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1EFA35D-BD70-455E-A060-4F9F9D5D035B}" type="slidenum">
              <a:rPr lang="en-US" altLang="en-US" smtClean="0">
                <a:latin typeface="Arial" panose="020B0604020202020204" pitchFamily="34" charset="0"/>
              </a:rPr>
              <a:pPr/>
              <a:t>11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9041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6D7619D-03BB-4B8A-A370-20199B7BC976}" type="slidenum">
              <a:rPr lang="en-US" altLang="en-US" smtClean="0">
                <a:latin typeface="Arial" panose="020B0604020202020204" pitchFamily="34" charset="0"/>
              </a:rPr>
              <a:pPr/>
              <a:t>12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0088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AF58FE6-4380-4F0C-8E78-DC20AA98788A}" type="slidenum">
              <a:rPr lang="en-US" altLang="en-US" smtClean="0">
                <a:latin typeface="Arial" panose="020B0604020202020204" pitchFamily="34" charset="0"/>
              </a:rPr>
              <a:pPr/>
              <a:t>13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521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6/19/2014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6/19/2014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304801"/>
            <a:ext cx="100584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22400" y="1981200"/>
            <a:ext cx="4927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3200" y="1981200"/>
            <a:ext cx="4927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22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9408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9C20D-7120-4170-9D91-1593CC3260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89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6/19/2014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6/19/2014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6/19/2014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  <p:sldLayoutId id="2147483671" r:id="rId18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../Downloads/budgetworksheet.doc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money.gov/mymoneyfive/Pages/mymoneyfive.aspx" TargetMode="External"/><Relationship Id="rId2" Type="http://schemas.openxmlformats.org/officeDocument/2006/relationships/hyperlink" Target="http://www.themintgrad.org/learn/budgeting-basics/budget-real-talk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Learning About a Budget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Mansfield University Trio 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67837" y="6093650"/>
            <a:ext cx="1974235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>
              <a:defRPr/>
            </a:pPr>
            <a:r>
              <a:rPr lang="en-US" sz="1050" smtClean="0"/>
              <a:t>Melissa Wise</a:t>
            </a:r>
          </a:p>
          <a:p>
            <a:pPr>
              <a:defRPr/>
            </a:pPr>
            <a:r>
              <a:rPr lang="en-US" sz="1050" smtClean="0"/>
              <a:t>-First Citizens National Bank</a:t>
            </a:r>
            <a:endParaRPr lang="en-US" sz="1050" dirty="0" smtClean="0"/>
          </a:p>
        </p:txBody>
      </p:sp>
    </p:spTree>
    <p:extLst>
      <p:ext uri="{BB962C8B-B14F-4D97-AF65-F5344CB8AC3E}">
        <p14:creationId xmlns:p14="http://schemas.microsoft.com/office/powerpoint/2010/main" val="133726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859" y="1494118"/>
            <a:ext cx="10415362" cy="4728882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sz="3200" dirty="0" smtClean="0"/>
              <a:t>Hypothetical budget assuming:</a:t>
            </a:r>
          </a:p>
          <a:p>
            <a:pPr lvl="1" eaLnBrk="1" hangingPunct="1">
              <a:defRPr/>
            </a:pPr>
            <a:r>
              <a:rPr lang="en-US" sz="2400" dirty="0" smtClean="0"/>
              <a:t>Salary of $</a:t>
            </a:r>
            <a:r>
              <a:rPr lang="en-US" sz="2400" dirty="0" smtClean="0"/>
              <a:t>35,000/12 Months = 2900 – 20% tax = </a:t>
            </a:r>
            <a:r>
              <a:rPr lang="en-US" sz="3000" b="1" dirty="0" smtClean="0"/>
              <a:t>$2300 Per Month</a:t>
            </a:r>
            <a:endParaRPr lang="en-US" sz="3000" b="1" dirty="0" smtClean="0"/>
          </a:p>
          <a:p>
            <a:pPr lvl="1" eaLnBrk="1" hangingPunct="1">
              <a:defRPr/>
            </a:pPr>
            <a:r>
              <a:rPr lang="en-US" sz="2400" dirty="0" smtClean="0"/>
              <a:t>Average credit card debt of $5,781 with a minimum payment of $231</a:t>
            </a:r>
          </a:p>
          <a:p>
            <a:pPr lvl="1" eaLnBrk="1" hangingPunct="1">
              <a:defRPr/>
            </a:pPr>
            <a:r>
              <a:rPr lang="en-US" sz="2400" dirty="0" smtClean="0"/>
              <a:t>Student loan debt of $18,000 with a payment of $147</a:t>
            </a:r>
          </a:p>
          <a:p>
            <a:pPr lvl="1" eaLnBrk="1" hangingPunct="1">
              <a:defRPr/>
            </a:pPr>
            <a:r>
              <a:rPr lang="en-US" sz="2400" dirty="0" smtClean="0"/>
              <a:t>Rent of $400</a:t>
            </a:r>
          </a:p>
          <a:p>
            <a:pPr lvl="1" eaLnBrk="1" hangingPunct="1">
              <a:defRPr/>
            </a:pPr>
            <a:r>
              <a:rPr lang="en-US" sz="2400" dirty="0" smtClean="0"/>
              <a:t>Car payment of $315</a:t>
            </a:r>
          </a:p>
          <a:p>
            <a:pPr marL="457200" lvl="1" indent="0" eaLnBrk="1" hangingPunct="1"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sz="3500" dirty="0" smtClean="0"/>
              <a:t>Using the numbers above,</a:t>
            </a:r>
            <a:r>
              <a:rPr lang="en-US" sz="3500" dirty="0"/>
              <a:t> </a:t>
            </a:r>
            <a:r>
              <a:rPr lang="en-US" sz="3500" dirty="0" smtClean="0"/>
              <a:t>Please complete the Sample </a:t>
            </a:r>
            <a:r>
              <a:rPr lang="en-US" sz="3500" dirty="0" smtClean="0"/>
              <a:t>Template: </a:t>
            </a:r>
            <a:r>
              <a:rPr lang="en-US" sz="3500" dirty="0" smtClean="0">
                <a:hlinkClick r:id="rId3" action="ppaction://hlinkfile"/>
              </a:rPr>
              <a:t>budgetworksheet.doc</a:t>
            </a:r>
            <a:endParaRPr lang="en-US" sz="2600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60375"/>
            <a:ext cx="91440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CREATE </a:t>
            </a:r>
            <a:r>
              <a:rPr lang="en-US" sz="4000" dirty="0"/>
              <a:t>A BUDGET</a:t>
            </a:r>
          </a:p>
        </p:txBody>
      </p:sp>
    </p:spTree>
    <p:extLst>
      <p:ext uri="{BB962C8B-B14F-4D97-AF65-F5344CB8AC3E}">
        <p14:creationId xmlns:p14="http://schemas.microsoft.com/office/powerpoint/2010/main" val="267191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2782889" y="260351"/>
            <a:ext cx="7597775" cy="754063"/>
          </a:xfrm>
        </p:spPr>
        <p:txBody>
          <a:bodyPr rtlCol="0">
            <a:normAutofit fontScale="90000"/>
          </a:bodyPr>
          <a:lstStyle/>
          <a:p>
            <a:pPr defTabSz="457207">
              <a:defRPr/>
            </a:pPr>
            <a:r>
              <a:rPr lang="en-US" sz="4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Step 1 - Wants vs. Needs</a:t>
            </a:r>
            <a:r>
              <a:rPr lang="en-US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686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6" y="1196976"/>
            <a:ext cx="2951163" cy="439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6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439" y="4160838"/>
            <a:ext cx="328612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6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439" y="1196975"/>
            <a:ext cx="12033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7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6525" y="1196975"/>
            <a:ext cx="10033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71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9825" y="1196975"/>
            <a:ext cx="109855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7531172" y="2708920"/>
            <a:ext cx="131994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>
                  <a:prstDash val="solid"/>
                </a:ln>
                <a:gradFill rotWithShape="1">
                  <a:gsLst>
                    <a:gs pos="0">
                      <a:schemeClr val="bg1"/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VS</a:t>
            </a:r>
          </a:p>
        </p:txBody>
      </p:sp>
    </p:spTree>
    <p:extLst>
      <p:ext uri="{BB962C8B-B14F-4D97-AF65-F5344CB8AC3E}">
        <p14:creationId xmlns:p14="http://schemas.microsoft.com/office/powerpoint/2010/main" val="66282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596900" y="514351"/>
            <a:ext cx="7597775" cy="754063"/>
          </a:xfrm>
        </p:spPr>
        <p:txBody>
          <a:bodyPr rtlCol="0">
            <a:normAutofit/>
          </a:bodyPr>
          <a:lstStyle/>
          <a:p>
            <a:pPr defTabSz="457207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Step 2 - Set  S.M.A.R.T. Goals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838200" y="2017714"/>
            <a:ext cx="10807700" cy="5832475"/>
          </a:xfrm>
        </p:spPr>
        <p:txBody>
          <a:bodyPr rtlCol="0">
            <a:normAutofit/>
          </a:bodyPr>
          <a:lstStyle/>
          <a:p>
            <a:pPr marL="342906" indent="-342906" algn="just" defTabSz="457207">
              <a:defRPr/>
            </a:pPr>
            <a:r>
              <a:rPr lang="en-US" sz="4400" dirty="0">
                <a:solidFill>
                  <a:srgbClr val="FFCC99"/>
                </a:solidFill>
              </a:rPr>
              <a:t> </a:t>
            </a:r>
            <a:r>
              <a:rPr lang="en-US" sz="3600" dirty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S</a:t>
            </a:r>
            <a:r>
              <a:rPr lang="en-US" sz="3600" dirty="0"/>
              <a:t>pecific </a:t>
            </a:r>
            <a:r>
              <a:rPr lang="en-US" sz="3600" dirty="0" smtClean="0"/>
              <a:t>– </a:t>
            </a:r>
            <a:r>
              <a:rPr lang="en-US" sz="2400" dirty="0" smtClean="0"/>
              <a:t>clearly identifies need or want.</a:t>
            </a:r>
          </a:p>
          <a:p>
            <a:pPr marL="342906" indent="-342906" algn="just" defTabSz="457207">
              <a:defRPr/>
            </a:pPr>
            <a:r>
              <a:rPr lang="en-US" sz="4400" dirty="0">
                <a:solidFill>
                  <a:srgbClr val="FFCC99"/>
                </a:solidFill>
              </a:rPr>
              <a:t> </a:t>
            </a:r>
            <a:r>
              <a:rPr lang="en-US" sz="3600" dirty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M</a:t>
            </a:r>
            <a:r>
              <a:rPr lang="en-US" sz="3600" dirty="0"/>
              <a:t>easurable – </a:t>
            </a:r>
            <a:r>
              <a:rPr lang="en-US" sz="2400" dirty="0" smtClean="0"/>
              <a:t>can easily measure progress.</a:t>
            </a:r>
          </a:p>
          <a:p>
            <a:pPr marL="342906" indent="-342906" algn="just" defTabSz="457207">
              <a:defRPr/>
            </a:pPr>
            <a:r>
              <a:rPr lang="en-US" sz="4400" dirty="0">
                <a:solidFill>
                  <a:srgbClr val="FFCC99"/>
                </a:solidFill>
              </a:rPr>
              <a:t> </a:t>
            </a:r>
            <a:r>
              <a:rPr lang="en-US" sz="3600" dirty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A</a:t>
            </a:r>
            <a:r>
              <a:rPr lang="en-US" sz="3600" dirty="0"/>
              <a:t>ttainable – </a:t>
            </a:r>
            <a:r>
              <a:rPr lang="en-US" sz="2400" dirty="0" smtClean="0"/>
              <a:t>choose a realistic and probable goal.</a:t>
            </a:r>
          </a:p>
          <a:p>
            <a:pPr marL="342906" indent="-342906" algn="just" defTabSz="457207">
              <a:defRPr/>
            </a:pPr>
            <a:r>
              <a:rPr lang="en-US" sz="4400" dirty="0">
                <a:solidFill>
                  <a:srgbClr val="FFCC99"/>
                </a:solidFill>
              </a:rPr>
              <a:t> </a:t>
            </a:r>
            <a:r>
              <a:rPr lang="en-US" sz="3600" dirty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R</a:t>
            </a:r>
            <a:r>
              <a:rPr lang="en-US" sz="3600" dirty="0"/>
              <a:t>elevant – </a:t>
            </a:r>
            <a:r>
              <a:rPr lang="en-US" sz="2400" dirty="0" smtClean="0"/>
              <a:t>important to you &amp; consistent with other life plans.</a:t>
            </a:r>
          </a:p>
          <a:p>
            <a:pPr marL="342906" indent="-342906" algn="just" defTabSz="457207">
              <a:defRPr/>
            </a:pPr>
            <a:r>
              <a:rPr lang="en-US" sz="4400" dirty="0">
                <a:solidFill>
                  <a:srgbClr val="FFCC99"/>
                </a:solidFill>
              </a:rPr>
              <a:t> </a:t>
            </a:r>
            <a:r>
              <a:rPr lang="en-US" sz="3600" dirty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T</a:t>
            </a:r>
            <a:r>
              <a:rPr lang="en-US" sz="3600" dirty="0"/>
              <a:t>ime-related – </a:t>
            </a:r>
            <a:r>
              <a:rPr lang="en-US" sz="2400" dirty="0" smtClean="0"/>
              <a:t>set a definite target date.</a:t>
            </a:r>
          </a:p>
          <a:p>
            <a:pPr marL="342906" indent="-342906" algn="just" defTabSz="457207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855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Setting Financial Goals</a:t>
            </a:r>
          </a:p>
        </p:txBody>
      </p:sp>
      <p:sp>
        <p:nvSpPr>
          <p:cNvPr id="40963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1193800" y="1663700"/>
            <a:ext cx="9283700" cy="4495800"/>
          </a:xfrm>
        </p:spPr>
        <p:txBody>
          <a:bodyPr/>
          <a:lstStyle/>
          <a:p>
            <a:r>
              <a:rPr lang="en-US" altLang="en-US" sz="3200" dirty="0"/>
              <a:t>Review your goals and think about how realistic &amp; essential they are</a:t>
            </a:r>
          </a:p>
          <a:p>
            <a:r>
              <a:rPr lang="en-US" altLang="en-US" sz="3200" dirty="0"/>
              <a:t>Break down choices into actionable steps.</a:t>
            </a:r>
          </a:p>
          <a:p>
            <a:pPr lvl="1"/>
            <a:r>
              <a:rPr lang="en-US" altLang="en-US" sz="2400" dirty="0"/>
              <a:t>How will you cut expenses by $151 a month? A second job at Target.</a:t>
            </a:r>
          </a:p>
          <a:p>
            <a:endParaRPr lang="en-US" altLang="en-US" sz="2400" dirty="0"/>
          </a:p>
        </p:txBody>
      </p:sp>
      <p:sp>
        <p:nvSpPr>
          <p:cNvPr id="40964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1193800" y="4292600"/>
            <a:ext cx="10010775" cy="4200525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Determine short-term and long-term goals and actions</a:t>
            </a:r>
          </a:p>
          <a:p>
            <a:r>
              <a:rPr lang="en-US" altLang="en-US" sz="3200" dirty="0"/>
              <a:t>Budget for these goals!</a:t>
            </a:r>
          </a:p>
        </p:txBody>
      </p:sp>
    </p:spTree>
    <p:extLst>
      <p:ext uri="{BB962C8B-B14F-4D97-AF65-F5344CB8AC3E}">
        <p14:creationId xmlns:p14="http://schemas.microsoft.com/office/powerpoint/2010/main" val="26146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Invest and Save $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839972" y="1602828"/>
            <a:ext cx="9017000" cy="4495800"/>
          </a:xfrm>
        </p:spPr>
        <p:txBody>
          <a:bodyPr/>
          <a:lstStyle/>
          <a:p>
            <a:r>
              <a:rPr lang="en-US" altLang="en-US" sz="3600" dirty="0"/>
              <a:t>Good budgeting should allow for saving each month</a:t>
            </a:r>
          </a:p>
          <a:p>
            <a:r>
              <a:rPr lang="en-US" sz="3600" dirty="0"/>
              <a:t>Balanced Money Formula: spend no more than 50% of your disposable income on your </a:t>
            </a:r>
            <a:r>
              <a:rPr lang="en-US" sz="3600" dirty="0" smtClean="0"/>
              <a:t>needs (Housing, Utilities, Food and Travel), </a:t>
            </a:r>
            <a:r>
              <a:rPr lang="en-US" sz="3600" dirty="0"/>
              <a:t>spend 30% on your wants, and save 20%. </a:t>
            </a:r>
            <a:r>
              <a:rPr lang="en-US" altLang="en-US" sz="3600" dirty="0" smtClean="0"/>
              <a:t> </a:t>
            </a:r>
            <a:endParaRPr lang="en-US" altLang="en-US" sz="3600" dirty="0"/>
          </a:p>
          <a:p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7391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19518"/>
            <a:ext cx="9436707" cy="4576482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/>
              <a:t>Please review these few websites before proceeding… </a:t>
            </a:r>
          </a:p>
          <a:p>
            <a:r>
              <a:rPr lang="en-US" sz="3600" dirty="0"/>
              <a:t>Open and browse them for subject matter in order to use them as resources for completing some credit questions.</a:t>
            </a:r>
          </a:p>
          <a:p>
            <a:r>
              <a:rPr lang="en-US" sz="3600" dirty="0" smtClean="0"/>
              <a:t>Web Sites: </a:t>
            </a:r>
          </a:p>
          <a:p>
            <a:pPr lvl="2"/>
            <a:r>
              <a:rPr lang="en-US" sz="2600" dirty="0" smtClean="0"/>
              <a:t>Read and watch the 2 minute video: </a:t>
            </a:r>
            <a:r>
              <a:rPr lang="en-US" sz="2600" dirty="0" smtClean="0">
                <a:hlinkClick r:id="rId2"/>
              </a:rPr>
              <a:t>http</a:t>
            </a:r>
            <a:r>
              <a:rPr lang="en-US" sz="2600" dirty="0">
                <a:hlinkClick r:id="rId2"/>
              </a:rPr>
              <a:t>://www.themintgrad.org/learn/budgeting-basics/budget-real-talk</a:t>
            </a:r>
            <a:r>
              <a:rPr lang="en-US" sz="2600" dirty="0" smtClean="0">
                <a:hlinkClick r:id="rId2"/>
              </a:rPr>
              <a:t>/</a:t>
            </a:r>
            <a:r>
              <a:rPr lang="en-US" sz="2600" dirty="0" smtClean="0"/>
              <a:t> </a:t>
            </a:r>
          </a:p>
          <a:p>
            <a:pPr lvl="2"/>
            <a:r>
              <a:rPr lang="en-US" sz="2600" dirty="0">
                <a:hlinkClick r:id="rId3"/>
              </a:rPr>
              <a:t>http://</a:t>
            </a:r>
            <a:r>
              <a:rPr lang="en-US" sz="2600" dirty="0" smtClean="0">
                <a:hlinkClick r:id="rId3"/>
              </a:rPr>
              <a:t>www.mymoney.gov/mymoneyfive/Pages/mymoneyfive.aspx</a:t>
            </a:r>
            <a:r>
              <a:rPr lang="en-US" sz="2600" dirty="0" smtClean="0"/>
              <a:t>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6855582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smtClean="0"/>
              <a:t>What are the three things we should consider before making a purchasing decision? </a:t>
            </a:r>
          </a:p>
          <a:p>
            <a:r>
              <a:rPr lang="en-US" sz="3200" dirty="0" smtClean="0"/>
              <a:t>What were your Saving Goals #1 and #2, How much money was allocated to these after necessities were paid?</a:t>
            </a:r>
            <a:endParaRPr lang="en-US" sz="3200" dirty="0" smtClean="0"/>
          </a:p>
          <a:p>
            <a:r>
              <a:rPr lang="en-US" sz="3200" dirty="0" smtClean="0"/>
              <a:t>What are the five principles we should keep in mind during day to day money decisions?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63900" y="452718"/>
            <a:ext cx="7048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***Please answer these questions in 3-4 complete sentences citing the PowerPoint slide or website where the information pertaining to the question was found***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295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Learning Strategies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3200" dirty="0" smtClean="0"/>
              <a:t>Students will demonstrate the weekly budgeting process and instill a precise dollar amount on weekly costs</a:t>
            </a:r>
          </a:p>
          <a:p>
            <a:r>
              <a:rPr lang="en-US" altLang="en-US" sz="3200" dirty="0" smtClean="0"/>
              <a:t>Students will study and acknowledge the dangers of borrowing too much money, driving credit card balances too high and living with extensive debt </a:t>
            </a:r>
          </a:p>
        </p:txBody>
      </p:sp>
    </p:spTree>
    <p:extLst>
      <p:ext uri="{BB962C8B-B14F-4D97-AF65-F5344CB8AC3E}">
        <p14:creationId xmlns:p14="http://schemas.microsoft.com/office/powerpoint/2010/main" val="241929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Steps for Planning	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 smtClean="0"/>
              <a:t>Check your mindset</a:t>
            </a:r>
          </a:p>
          <a:p>
            <a:r>
              <a:rPr lang="en-US" altLang="en-US" sz="3200" dirty="0" smtClean="0"/>
              <a:t>Recognize pitfalls</a:t>
            </a:r>
          </a:p>
          <a:p>
            <a:r>
              <a:rPr lang="en-US" altLang="en-US" sz="3200" dirty="0" smtClean="0"/>
              <a:t>Set goals</a:t>
            </a:r>
          </a:p>
          <a:p>
            <a:r>
              <a:rPr lang="en-US" altLang="en-US" sz="3200" dirty="0" smtClean="0"/>
              <a:t>Begin to budget</a:t>
            </a:r>
          </a:p>
          <a:p>
            <a:r>
              <a:rPr lang="en-US" altLang="en-US" sz="3200" dirty="0" smtClean="0"/>
              <a:t>Follow through with budgeting</a:t>
            </a:r>
          </a:p>
          <a:p>
            <a:r>
              <a:rPr lang="en-US" altLang="en-US" sz="3200" dirty="0" smtClean="0"/>
              <a:t>Invest/Save $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22923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54001"/>
            <a:ext cx="7543800" cy="1431925"/>
          </a:xfrm>
        </p:spPr>
        <p:txBody>
          <a:bodyPr/>
          <a:lstStyle/>
          <a:p>
            <a:r>
              <a:rPr lang="en-US" altLang="en-US" dirty="0" smtClean="0"/>
              <a:t>What does financial success mean to you?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None/>
            </a:pPr>
            <a:endParaRPr lang="en-US" altLang="en-US" sz="3200" i="1" dirty="0" smtClean="0"/>
          </a:p>
          <a:p>
            <a:r>
              <a:rPr lang="en-US" altLang="en-US" sz="3200" dirty="0" smtClean="0"/>
              <a:t>Enough money to take care of your needs.</a:t>
            </a:r>
          </a:p>
          <a:p>
            <a:pPr>
              <a:buFontTx/>
              <a:buNone/>
            </a:pPr>
            <a:endParaRPr lang="en-US" altLang="en-US" sz="3200" dirty="0" smtClean="0"/>
          </a:p>
          <a:p>
            <a:r>
              <a:rPr lang="en-US" altLang="en-US" sz="3200" dirty="0" smtClean="0"/>
              <a:t>Enough money to pay for reasonable wants.</a:t>
            </a:r>
          </a:p>
          <a:p>
            <a:endParaRPr lang="en-US" altLang="en-US" sz="3200" dirty="0" smtClean="0"/>
          </a:p>
          <a:p>
            <a:r>
              <a:rPr lang="en-US" altLang="en-US" sz="3200" dirty="0" smtClean="0"/>
              <a:t>Enough money to save for your goals.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494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How $ Adds Up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104293" y="1853248"/>
            <a:ext cx="8946541" cy="4195481"/>
          </a:xfrm>
        </p:spPr>
        <p:txBody>
          <a:bodyPr>
            <a:noAutofit/>
          </a:bodyPr>
          <a:lstStyle/>
          <a:p>
            <a:r>
              <a:rPr lang="en-US" altLang="en-US" sz="3200" dirty="0" smtClean="0"/>
              <a:t>A cup of coffee every day</a:t>
            </a:r>
          </a:p>
          <a:p>
            <a:pPr lvl="1"/>
            <a:r>
              <a:rPr lang="en-US" altLang="en-US" sz="2800" dirty="0" smtClean="0"/>
              <a:t>$547 a year</a:t>
            </a:r>
          </a:p>
          <a:p>
            <a:r>
              <a:rPr lang="en-US" altLang="en-US" sz="3200" dirty="0" smtClean="0"/>
              <a:t>2 packs of cigarettes a day</a:t>
            </a:r>
          </a:p>
          <a:p>
            <a:pPr lvl="1"/>
            <a:r>
              <a:rPr lang="en-US" altLang="en-US" sz="2800" dirty="0" smtClean="0"/>
              <a:t>$2555-$3285 a year</a:t>
            </a:r>
          </a:p>
          <a:p>
            <a:r>
              <a:rPr lang="en-US" altLang="en-US" sz="3200" dirty="0" smtClean="0"/>
              <a:t>Lunch out during week ($5-10)</a:t>
            </a:r>
          </a:p>
          <a:p>
            <a:pPr lvl="1"/>
            <a:r>
              <a:rPr lang="en-US" altLang="en-US" sz="2800" dirty="0" smtClean="0"/>
              <a:t>$1300-$2600 a year</a:t>
            </a:r>
          </a:p>
          <a:p>
            <a:r>
              <a:rPr lang="en-US" altLang="en-US" sz="3200" dirty="0" smtClean="0"/>
              <a:t>3 drinks a week at a bar</a:t>
            </a:r>
          </a:p>
          <a:p>
            <a:pPr lvl="1"/>
            <a:r>
              <a:rPr lang="en-US" altLang="en-US" sz="2800" dirty="0" smtClean="0"/>
              <a:t>$936-$1092 a year</a:t>
            </a:r>
          </a:p>
        </p:txBody>
      </p:sp>
    </p:spTree>
    <p:extLst>
      <p:ext uri="{BB962C8B-B14F-4D97-AF65-F5344CB8AC3E}">
        <p14:creationId xmlns:p14="http://schemas.microsoft.com/office/powerpoint/2010/main" val="381471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4" dur="2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6" dur="2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20" dur="2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22" dur="2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26" dur="2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28" dur="2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32" dur="2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34" dur="20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635000" y="266701"/>
            <a:ext cx="10058400" cy="1431925"/>
          </a:xfrm>
        </p:spPr>
        <p:txBody>
          <a:bodyPr/>
          <a:lstStyle/>
          <a:p>
            <a:r>
              <a:rPr lang="en-US" altLang="en-US" dirty="0" smtClean="0"/>
              <a:t>Check Your Mindset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1016000" y="1812926"/>
            <a:ext cx="8953500" cy="4114800"/>
          </a:xfrm>
        </p:spPr>
        <p:txBody>
          <a:bodyPr rtlCol="0">
            <a:noAutofit/>
          </a:bodyPr>
          <a:lstStyle/>
          <a:p>
            <a:pPr marL="342906" indent="-342906" defTabSz="457207">
              <a:defRPr/>
            </a:pPr>
            <a:r>
              <a:rPr lang="en-US" sz="3200" dirty="0"/>
              <a:t>What do you really want financially?</a:t>
            </a:r>
          </a:p>
          <a:p>
            <a:pPr marL="342906" indent="-342906" defTabSz="457207">
              <a:defRPr/>
            </a:pPr>
            <a:r>
              <a:rPr lang="en-US" sz="3200" dirty="0"/>
              <a:t>How disciplined are you?</a:t>
            </a:r>
          </a:p>
          <a:p>
            <a:pPr marL="342906" indent="-342906" defTabSz="457207">
              <a:defRPr/>
            </a:pPr>
            <a:r>
              <a:rPr lang="en-US" sz="3200" dirty="0"/>
              <a:t>Can you live without for short-term?</a:t>
            </a:r>
          </a:p>
          <a:p>
            <a:pPr marL="342906" indent="-342906" defTabSz="457207">
              <a:defRPr/>
            </a:pPr>
            <a:r>
              <a:rPr lang="en-US" sz="3200" dirty="0"/>
              <a:t>If you overspend, why?</a:t>
            </a:r>
          </a:p>
          <a:p>
            <a:pPr marL="342906" indent="-342906" defTabSz="457207">
              <a:defRPr/>
            </a:pPr>
            <a:r>
              <a:rPr lang="en-US" sz="3200" dirty="0"/>
              <a:t>Remember, money does not equal self worth…</a:t>
            </a:r>
          </a:p>
        </p:txBody>
      </p:sp>
      <p:pic>
        <p:nvPicPr>
          <p:cNvPr id="14345" name="Picture 9" descr="MCj0157023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793164" y="2354263"/>
            <a:ext cx="1374775" cy="1809750"/>
          </a:xfrm>
        </p:spPr>
      </p:pic>
    </p:spTree>
    <p:extLst>
      <p:ext uri="{BB962C8B-B14F-4D97-AF65-F5344CB8AC3E}">
        <p14:creationId xmlns:p14="http://schemas.microsoft.com/office/powerpoint/2010/main" val="110554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4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4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BUDGETS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3200" dirty="0" smtClean="0"/>
              <a:t>A BUDGET HELPS YOU ORGANIZE YOUR SPENDING BY:</a:t>
            </a:r>
          </a:p>
          <a:p>
            <a:pPr lvl="1" eaLnBrk="1" hangingPunct="1">
              <a:defRPr/>
            </a:pPr>
            <a:r>
              <a:rPr lang="en-US" sz="2800" dirty="0" smtClean="0"/>
              <a:t>telling you what money comes in, what money goes out, and where it goes</a:t>
            </a:r>
          </a:p>
          <a:p>
            <a:pPr lvl="1" eaLnBrk="1" hangingPunct="1">
              <a:defRPr/>
            </a:pPr>
            <a:r>
              <a:rPr lang="en-US" sz="2800" dirty="0" smtClean="0"/>
              <a:t>helping you identify expenses that aren’t as important to you so you can free up money for those that are</a:t>
            </a:r>
          </a:p>
          <a:p>
            <a:pPr lvl="1" eaLnBrk="1" hangingPunct="1">
              <a:defRPr/>
            </a:pPr>
            <a:r>
              <a:rPr lang="en-US" sz="2800" dirty="0" smtClean="0"/>
              <a:t>showing you where some changes might be needed</a:t>
            </a:r>
          </a:p>
        </p:txBody>
      </p:sp>
    </p:spTree>
    <p:extLst>
      <p:ext uri="{BB962C8B-B14F-4D97-AF65-F5344CB8AC3E}">
        <p14:creationId xmlns:p14="http://schemas.microsoft.com/office/powerpoint/2010/main" val="166469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98500" y="393701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BUDGETING PITFALLS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5200" y="1727200"/>
            <a:ext cx="9131300" cy="5715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  <a:defRPr/>
            </a:pPr>
            <a:r>
              <a:rPr lang="en-US" sz="3200" dirty="0" smtClean="0"/>
              <a:t>There are three main reasons budgets fail.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endParaRPr lang="en-US" dirty="0" smtClean="0"/>
          </a:p>
          <a:p>
            <a:pPr marL="990600" lvl="1" indent="-533400">
              <a:lnSpc>
                <a:spcPct val="90000"/>
              </a:lnSpc>
              <a:buNone/>
              <a:defRPr/>
            </a:pPr>
            <a:r>
              <a:rPr lang="en-US" sz="2400" dirty="0" smtClean="0"/>
              <a:t>1. Negative attitude – Try not to think of a budget as a financial diet.  Try to think of it as a means to an end.</a:t>
            </a:r>
          </a:p>
          <a:p>
            <a:pPr marL="990600" lvl="1" indent="-533400">
              <a:lnSpc>
                <a:spcPct val="90000"/>
              </a:lnSpc>
              <a:buNone/>
              <a:defRPr/>
            </a:pPr>
            <a:r>
              <a:rPr lang="en-US" sz="2400" dirty="0" smtClean="0"/>
              <a:t>2. Lack of motivation – The best motivators are generated internally.  It is important to honestly believe that budgeting can help you meet your goals.</a:t>
            </a:r>
          </a:p>
          <a:p>
            <a:pPr marL="990600" lvl="1" indent="-533400">
              <a:lnSpc>
                <a:spcPct val="90000"/>
              </a:lnSpc>
              <a:buNone/>
              <a:defRPr/>
            </a:pPr>
            <a:r>
              <a:rPr lang="en-US" sz="2400" dirty="0" smtClean="0"/>
              <a:t>3. Unrealistic expectations – The reality is that budgeting is an endurance event.  Those who stick with it through thick and thin will come out ahead financially.</a:t>
            </a:r>
          </a:p>
        </p:txBody>
      </p:sp>
    </p:spTree>
    <p:extLst>
      <p:ext uri="{BB962C8B-B14F-4D97-AF65-F5344CB8AC3E}">
        <p14:creationId xmlns:p14="http://schemas.microsoft.com/office/powerpoint/2010/main" val="248232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60375"/>
            <a:ext cx="91440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TIPS FOR CREATING A BUDGET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87500"/>
            <a:ext cx="8940800" cy="49530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800" dirty="0"/>
              <a:t>Use a template</a:t>
            </a:r>
          </a:p>
          <a:p>
            <a:pPr eaLnBrk="1" hangingPunct="1">
              <a:defRPr/>
            </a:pPr>
            <a:r>
              <a:rPr lang="en-US" sz="2800" dirty="0"/>
              <a:t>Add/delete categories as applicable</a:t>
            </a:r>
          </a:p>
          <a:p>
            <a:pPr eaLnBrk="1" hangingPunct="1">
              <a:defRPr/>
            </a:pPr>
            <a:r>
              <a:rPr lang="en-US" sz="2800" dirty="0"/>
              <a:t>Plan on paying more on higher interest rate credit cards or loans</a:t>
            </a:r>
          </a:p>
          <a:p>
            <a:pPr eaLnBrk="1" hangingPunct="1">
              <a:defRPr/>
            </a:pPr>
            <a:r>
              <a:rPr lang="en-US" sz="2800" dirty="0"/>
              <a:t>Prioritize your spending by determining wants versus needs</a:t>
            </a:r>
          </a:p>
          <a:p>
            <a:pPr eaLnBrk="1" hangingPunct="1">
              <a:defRPr/>
            </a:pPr>
            <a:r>
              <a:rPr lang="en-US" sz="2800" dirty="0"/>
              <a:t>Have both a positive attitude and a positive ending balance</a:t>
            </a:r>
          </a:p>
          <a:p>
            <a:pPr eaLnBrk="1" hangingPunct="1">
              <a:defRPr/>
            </a:pPr>
            <a:r>
              <a:rPr lang="en-US" sz="2800" dirty="0"/>
              <a:t>Put any annual payments into monthly payment figures</a:t>
            </a:r>
          </a:p>
          <a:p>
            <a:pPr eaLnBrk="1" hangingPunct="1"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3921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321</TotalTime>
  <Words>799</Words>
  <Application>Microsoft Office PowerPoint</Application>
  <PresentationFormat>Widescreen</PresentationFormat>
  <Paragraphs>105</Paragraphs>
  <Slides>16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Century Gothic</vt:lpstr>
      <vt:lpstr>Impact</vt:lpstr>
      <vt:lpstr>Wingdings 3</vt:lpstr>
      <vt:lpstr>Ion</vt:lpstr>
      <vt:lpstr>Learning About a Budget </vt:lpstr>
      <vt:lpstr>Learning Strategies</vt:lpstr>
      <vt:lpstr>Steps for Planning </vt:lpstr>
      <vt:lpstr>What does financial success mean to you?</vt:lpstr>
      <vt:lpstr>How $ Adds Up</vt:lpstr>
      <vt:lpstr>Check Your Mindset</vt:lpstr>
      <vt:lpstr>BUDGETS</vt:lpstr>
      <vt:lpstr>BUDGETING PITFALLS</vt:lpstr>
      <vt:lpstr>TIPS FOR CREATING A BUDGET</vt:lpstr>
      <vt:lpstr>CREATE A BUDGET</vt:lpstr>
      <vt:lpstr>Step 1 - Wants vs. Needs </vt:lpstr>
      <vt:lpstr>Step 2 - Set  S.M.A.R.T. Goals</vt:lpstr>
      <vt:lpstr>Setting Financial Goals</vt:lpstr>
      <vt:lpstr>Invest and Save $</vt:lpstr>
      <vt:lpstr>Review…</vt:lpstr>
      <vt:lpstr>Apply…</vt:lpstr>
    </vt:vector>
  </TitlesOfParts>
  <Company>Mansfield Universtiy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About a Budget</dc:title>
  <dc:creator>Stu_DCTR3</dc:creator>
  <cp:lastModifiedBy>Stu_DCTR2</cp:lastModifiedBy>
  <cp:revision>20</cp:revision>
  <dcterms:created xsi:type="dcterms:W3CDTF">2014-06-09T16:10:59Z</dcterms:created>
  <dcterms:modified xsi:type="dcterms:W3CDTF">2014-06-19T16:09:23Z</dcterms:modified>
</cp:coreProperties>
</file>