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3" r:id="rId17"/>
    <p:sldId id="274" r:id="rId18"/>
    <p:sldId id="27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28127A-B350-4BE0-9F4A-199978302C90}" type="datetimeFigureOut">
              <a:rPr lang="en-US" smtClean="0"/>
              <a:t>6/19/2014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4D6714-06DF-46A1-8C55-EEA57EF5FE9E}" type="slidenum">
              <a:rPr lang="en-US" smtClean="0"/>
              <a:t>‹#›</a:t>
            </a:fld>
            <a:endParaRPr lang="en-US" dirty="0"/>
          </a:p>
        </p:txBody>
      </p:sp>
    </p:spTree>
    <p:extLst>
      <p:ext uri="{BB962C8B-B14F-4D97-AF65-F5344CB8AC3E}">
        <p14:creationId xmlns:p14="http://schemas.microsoft.com/office/powerpoint/2010/main" val="1440670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B7EDE87-8351-44C8-9250-E2FC5F178410}" type="slidenum">
              <a:rPr lang="en-US" altLang="en-US"/>
              <a:pPr eaLnBrk="1" hangingPunct="1"/>
              <a:t>1</a:t>
            </a:fld>
            <a:endParaRPr lang="en-US" altLang="en-US" dirty="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1317900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0AE69CB-D874-413A-945E-2DD6682DA4C0}" type="slidenum">
              <a:rPr lang="en-US" altLang="en-US"/>
              <a:pPr eaLnBrk="1" hangingPunct="1"/>
              <a:t>10</a:t>
            </a:fld>
            <a:endParaRPr lang="en-US" altLang="en-US" dirty="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rPr>
              <a:t>Any questions?</a:t>
            </a:r>
          </a:p>
          <a:p>
            <a:pPr eaLnBrk="1" hangingPunct="1"/>
            <a:endParaRPr lang="en-US" altLang="en-US" dirty="0" smtClean="0">
              <a:latin typeface="Arial" panose="020B0604020202020204" pitchFamily="34" charset="0"/>
            </a:endParaRPr>
          </a:p>
          <a:p>
            <a:pPr eaLnBrk="1" hangingPunct="1"/>
            <a:r>
              <a:rPr lang="en-US" altLang="en-US" dirty="0" smtClean="0">
                <a:latin typeface="Arial" panose="020B0604020202020204" pitchFamily="34" charset="0"/>
              </a:rPr>
              <a:t>Next slide is using credit wisely</a:t>
            </a:r>
          </a:p>
        </p:txBody>
      </p:sp>
    </p:spTree>
    <p:extLst>
      <p:ext uri="{BB962C8B-B14F-4D97-AF65-F5344CB8AC3E}">
        <p14:creationId xmlns:p14="http://schemas.microsoft.com/office/powerpoint/2010/main" val="27538704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FA50A9F-9D87-42D1-8C95-2CF6C8DD4546}" type="slidenum">
              <a:rPr lang="en-US" altLang="en-US"/>
              <a:pPr eaLnBrk="1" hangingPunct="1"/>
              <a:t>11</a:t>
            </a:fld>
            <a:endParaRPr lang="en-US" altLang="en-US" dirty="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9753537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290C7E4-EF1B-4B96-91F8-7936B4A665E0}" type="slidenum">
              <a:rPr lang="en-US" altLang="en-US"/>
              <a:pPr eaLnBrk="1" hangingPunct="1"/>
              <a:t>12</a:t>
            </a:fld>
            <a:endParaRPr lang="en-US" altLang="en-US" dirty="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38923534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32262F3-8908-4C30-A429-341392A84B09}" type="slidenum">
              <a:rPr lang="en-US" altLang="en-US"/>
              <a:pPr eaLnBrk="1" hangingPunct="1"/>
              <a:t>13</a:t>
            </a:fld>
            <a:endParaRPr lang="en-US" altLang="en-US" dirty="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rPr>
              <a:t>Any questions?</a:t>
            </a:r>
          </a:p>
          <a:p>
            <a:pPr eaLnBrk="1" hangingPunct="1"/>
            <a:endParaRPr lang="en-US" altLang="en-US" dirty="0" smtClean="0">
              <a:latin typeface="Arial" panose="020B0604020202020204" pitchFamily="34" charset="0"/>
            </a:endParaRPr>
          </a:p>
          <a:p>
            <a:pPr eaLnBrk="1" hangingPunct="1"/>
            <a:r>
              <a:rPr lang="en-US" altLang="en-US" dirty="0" smtClean="0">
                <a:latin typeface="Arial" panose="020B0604020202020204" pitchFamily="34" charset="0"/>
              </a:rPr>
              <a:t>Next slide is credit cards</a:t>
            </a:r>
          </a:p>
        </p:txBody>
      </p:sp>
    </p:spTree>
    <p:extLst>
      <p:ext uri="{BB962C8B-B14F-4D97-AF65-F5344CB8AC3E}">
        <p14:creationId xmlns:p14="http://schemas.microsoft.com/office/powerpoint/2010/main" val="25679083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0196B20-30F7-43E8-998E-C24DF4EB81E5}" type="slidenum">
              <a:rPr lang="en-US" altLang="en-US"/>
              <a:pPr eaLnBrk="1" hangingPunct="1"/>
              <a:t>14</a:t>
            </a:fld>
            <a:endParaRPr lang="en-US" altLang="en-US" dirty="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792048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95E9F47-CD63-4991-9A87-E980E8BBF346}" type="slidenum">
              <a:rPr lang="en-US" altLang="en-US"/>
              <a:pPr eaLnBrk="1" hangingPunct="1"/>
              <a:t>15</a:t>
            </a:fld>
            <a:endParaRPr lang="en-US" altLang="en-US" dirty="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rPr>
              <a:t>Talk about universal default here.</a:t>
            </a:r>
          </a:p>
        </p:txBody>
      </p:sp>
    </p:spTree>
    <p:extLst>
      <p:ext uri="{BB962C8B-B14F-4D97-AF65-F5344CB8AC3E}">
        <p14:creationId xmlns:p14="http://schemas.microsoft.com/office/powerpoint/2010/main" val="8273486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6FF6644-DA1F-466E-BB13-AD9685B68D58}" type="slidenum">
              <a:rPr lang="en-US" altLang="en-US"/>
              <a:pPr eaLnBrk="1" hangingPunct="1"/>
              <a:t>16</a:t>
            </a:fld>
            <a:endParaRPr lang="en-US" altLang="en-US" dirty="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rPr>
              <a:t>Any questions?</a:t>
            </a:r>
          </a:p>
          <a:p>
            <a:pPr eaLnBrk="1" hangingPunct="1"/>
            <a:endParaRPr lang="en-US" altLang="en-US" dirty="0" smtClean="0">
              <a:latin typeface="Arial" panose="020B0604020202020204" pitchFamily="34" charset="0"/>
            </a:endParaRPr>
          </a:p>
          <a:p>
            <a:pPr eaLnBrk="1" hangingPunct="1"/>
            <a:r>
              <a:rPr lang="en-US" altLang="en-US" dirty="0" smtClean="0">
                <a:latin typeface="Arial" panose="020B0604020202020204" pitchFamily="34" charset="0"/>
              </a:rPr>
              <a:t>Next slide is D/I ratio</a:t>
            </a:r>
          </a:p>
        </p:txBody>
      </p:sp>
    </p:spTree>
    <p:extLst>
      <p:ext uri="{BB962C8B-B14F-4D97-AF65-F5344CB8AC3E}">
        <p14:creationId xmlns:p14="http://schemas.microsoft.com/office/powerpoint/2010/main" val="3685107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3663CA4-C637-40D2-B5F1-49D2B8751B25}" type="slidenum">
              <a:rPr lang="en-US" altLang="en-US"/>
              <a:pPr eaLnBrk="1" hangingPunct="1"/>
              <a:t>2</a:t>
            </a:fld>
            <a:endParaRPr lang="en-US" altLang="en-US" dirty="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35619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FE7A3AD-6D2E-4A90-8E17-4FC951F11ED4}" type="slidenum">
              <a:rPr lang="en-US" altLang="en-US"/>
              <a:pPr eaLnBrk="1" hangingPunct="1"/>
              <a:t>3</a:t>
            </a:fld>
            <a:endParaRPr lang="en-US" altLang="en-US" dirty="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rPr>
              <a:t>I hope to help you understand the importance of making wise credit decisions, realizing the necessity of establishing budgets, while maintaining good credit, and keeping your debt to a minimum.</a:t>
            </a:r>
          </a:p>
        </p:txBody>
      </p:sp>
    </p:spTree>
    <p:extLst>
      <p:ext uri="{BB962C8B-B14F-4D97-AF65-F5344CB8AC3E}">
        <p14:creationId xmlns:p14="http://schemas.microsoft.com/office/powerpoint/2010/main" val="1460263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1C147AB-1048-42DD-BAC9-23C77A9F47C1}" type="slidenum">
              <a:rPr lang="en-US" altLang="en-US"/>
              <a:pPr eaLnBrk="1" hangingPunct="1"/>
              <a:t>4</a:t>
            </a:fld>
            <a:endParaRPr lang="en-US" altLang="en-US" dirty="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rPr>
              <a:t>After slide transition, say “Can anyone tell me what credit is?”</a:t>
            </a:r>
          </a:p>
        </p:txBody>
      </p:sp>
    </p:spTree>
    <p:extLst>
      <p:ext uri="{BB962C8B-B14F-4D97-AF65-F5344CB8AC3E}">
        <p14:creationId xmlns:p14="http://schemas.microsoft.com/office/powerpoint/2010/main" val="1861740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2D3BC6C-C549-4BD3-AF83-038D23FDC393}" type="slidenum">
              <a:rPr lang="en-US" altLang="en-US"/>
              <a:pPr eaLnBrk="1" hangingPunct="1"/>
              <a:t>5</a:t>
            </a:fld>
            <a:endParaRPr lang="en-US" altLang="en-US" dirty="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rPr>
              <a:t>Show advantages and disadvantages (click twice)  On chalk board, go over advantages and disadvantages.  “Can anyone tell me some advantages to credit?”  Can anyone tell me some disadvantages to credit?”         </a:t>
            </a:r>
          </a:p>
          <a:p>
            <a:pPr eaLnBrk="1" hangingPunct="1"/>
            <a:endParaRPr lang="en-US" altLang="en-US" dirty="0" smtClean="0">
              <a:latin typeface="Arial" panose="020B0604020202020204" pitchFamily="34" charset="0"/>
            </a:endParaRPr>
          </a:p>
          <a:p>
            <a:pPr eaLnBrk="1" hangingPunct="1"/>
            <a:r>
              <a:rPr lang="en-US" altLang="en-US" dirty="0" smtClean="0">
                <a:latin typeface="Arial" panose="020B0604020202020204" pitchFamily="34" charset="0"/>
              </a:rPr>
              <a:t>Any questions?</a:t>
            </a:r>
          </a:p>
          <a:p>
            <a:pPr eaLnBrk="1" hangingPunct="1"/>
            <a:endParaRPr lang="en-US" altLang="en-US" dirty="0" smtClean="0">
              <a:latin typeface="Arial" panose="020B0604020202020204" pitchFamily="34" charset="0"/>
            </a:endParaRPr>
          </a:p>
          <a:p>
            <a:pPr eaLnBrk="1" hangingPunct="1"/>
            <a:r>
              <a:rPr lang="en-US" altLang="en-US" dirty="0" smtClean="0">
                <a:latin typeface="Arial" panose="020B0604020202020204" pitchFamily="34" charset="0"/>
              </a:rPr>
              <a:t>Next slide is credit scores</a:t>
            </a:r>
          </a:p>
        </p:txBody>
      </p:sp>
    </p:spTree>
    <p:extLst>
      <p:ext uri="{BB962C8B-B14F-4D97-AF65-F5344CB8AC3E}">
        <p14:creationId xmlns:p14="http://schemas.microsoft.com/office/powerpoint/2010/main" val="19133964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7DE36C8-037E-4E52-A180-A45EC1D41BAA}" type="slidenum">
              <a:rPr lang="en-US" altLang="en-US"/>
              <a:pPr eaLnBrk="1" hangingPunct="1"/>
              <a:t>6</a:t>
            </a:fld>
            <a:endParaRPr lang="en-US" altLang="en-US" dirty="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rPr>
              <a:t>Once I click once, ask if anyone knows what a credit score is?</a:t>
            </a:r>
          </a:p>
        </p:txBody>
      </p:sp>
    </p:spTree>
    <p:extLst>
      <p:ext uri="{BB962C8B-B14F-4D97-AF65-F5344CB8AC3E}">
        <p14:creationId xmlns:p14="http://schemas.microsoft.com/office/powerpoint/2010/main" val="1910080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75C8F4B-B7AF-4A2A-9789-AD175E4FEA6B}" type="slidenum">
              <a:rPr lang="en-US" altLang="en-US"/>
              <a:pPr eaLnBrk="1" hangingPunct="1"/>
              <a:t>7</a:t>
            </a:fld>
            <a:endParaRPr lang="en-US" altLang="en-US"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3051413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C12C8C3-E5F0-4EA3-B842-29DE0E29FFFB}" type="slidenum">
              <a:rPr lang="en-US" altLang="en-US"/>
              <a:pPr eaLnBrk="1" hangingPunct="1"/>
              <a:t>8</a:t>
            </a:fld>
            <a:endParaRPr lang="en-US" altLang="en-US" dirty="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8505466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1B886E9-E3CE-4D04-8E1C-4AA679AE2166}" type="slidenum">
              <a:rPr lang="en-US" altLang="en-US"/>
              <a:pPr eaLnBrk="1" hangingPunct="1"/>
              <a:t>9</a:t>
            </a:fld>
            <a:endParaRPr lang="en-US" altLang="en-US" dirty="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958694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6D5ED32-4806-476D-A8E1-940DD1991BDD}" type="datetimeFigureOut">
              <a:rPr lang="en-US" smtClean="0"/>
              <a:t>6/19/2014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9738E2-65BA-4FCB-B1C9-B38ECB8B4E01}" type="slidenum">
              <a:rPr lang="en-US" smtClean="0"/>
              <a:t>‹#›</a:t>
            </a:fld>
            <a:endParaRPr lang="en-US" dirty="0"/>
          </a:p>
        </p:txBody>
      </p:sp>
    </p:spTree>
    <p:extLst>
      <p:ext uri="{BB962C8B-B14F-4D97-AF65-F5344CB8AC3E}">
        <p14:creationId xmlns:p14="http://schemas.microsoft.com/office/powerpoint/2010/main" val="1802259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D5ED32-4806-476D-A8E1-940DD1991BDD}" type="datetimeFigureOut">
              <a:rPr lang="en-US" smtClean="0"/>
              <a:t>6/19/2014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9738E2-65BA-4FCB-B1C9-B38ECB8B4E01}" type="slidenum">
              <a:rPr lang="en-US" smtClean="0"/>
              <a:t>‹#›</a:t>
            </a:fld>
            <a:endParaRPr lang="en-US" dirty="0"/>
          </a:p>
        </p:txBody>
      </p:sp>
    </p:spTree>
    <p:extLst>
      <p:ext uri="{BB962C8B-B14F-4D97-AF65-F5344CB8AC3E}">
        <p14:creationId xmlns:p14="http://schemas.microsoft.com/office/powerpoint/2010/main" val="468525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D5ED32-4806-476D-A8E1-940DD1991BDD}" type="datetimeFigureOut">
              <a:rPr lang="en-US" smtClean="0"/>
              <a:t>6/19/2014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9738E2-65BA-4FCB-B1C9-B38ECB8B4E01}"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249140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D5ED32-4806-476D-A8E1-940DD1991BDD}" type="datetimeFigureOut">
              <a:rPr lang="en-US" smtClean="0"/>
              <a:t>6/19/2014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9738E2-65BA-4FCB-B1C9-B38ECB8B4E01}" type="slidenum">
              <a:rPr lang="en-US" smtClean="0"/>
              <a:t>‹#›</a:t>
            </a:fld>
            <a:endParaRPr lang="en-US" dirty="0"/>
          </a:p>
        </p:txBody>
      </p:sp>
    </p:spTree>
    <p:extLst>
      <p:ext uri="{BB962C8B-B14F-4D97-AF65-F5344CB8AC3E}">
        <p14:creationId xmlns:p14="http://schemas.microsoft.com/office/powerpoint/2010/main" val="3152824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D5ED32-4806-476D-A8E1-940DD1991BDD}" type="datetimeFigureOut">
              <a:rPr lang="en-US" smtClean="0"/>
              <a:t>6/19/2014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9738E2-65BA-4FCB-B1C9-B38ECB8B4E01}"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506801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D5ED32-4806-476D-A8E1-940DD1991BDD}" type="datetimeFigureOut">
              <a:rPr lang="en-US" smtClean="0"/>
              <a:t>6/19/2014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9738E2-65BA-4FCB-B1C9-B38ECB8B4E01}" type="slidenum">
              <a:rPr lang="en-US" smtClean="0"/>
              <a:t>‹#›</a:t>
            </a:fld>
            <a:endParaRPr lang="en-US" dirty="0"/>
          </a:p>
        </p:txBody>
      </p:sp>
    </p:spTree>
    <p:extLst>
      <p:ext uri="{BB962C8B-B14F-4D97-AF65-F5344CB8AC3E}">
        <p14:creationId xmlns:p14="http://schemas.microsoft.com/office/powerpoint/2010/main" val="37402766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D5ED32-4806-476D-A8E1-940DD1991BDD}" type="datetimeFigureOut">
              <a:rPr lang="en-US" smtClean="0"/>
              <a:t>6/19/2014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9738E2-65BA-4FCB-B1C9-B38ECB8B4E01}" type="slidenum">
              <a:rPr lang="en-US" smtClean="0"/>
              <a:t>‹#›</a:t>
            </a:fld>
            <a:endParaRPr lang="en-US" dirty="0"/>
          </a:p>
        </p:txBody>
      </p:sp>
    </p:spTree>
    <p:extLst>
      <p:ext uri="{BB962C8B-B14F-4D97-AF65-F5344CB8AC3E}">
        <p14:creationId xmlns:p14="http://schemas.microsoft.com/office/powerpoint/2010/main" val="34253790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D5ED32-4806-476D-A8E1-940DD1991BDD}" type="datetimeFigureOut">
              <a:rPr lang="en-US" smtClean="0"/>
              <a:t>6/19/2014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9738E2-65BA-4FCB-B1C9-B38ECB8B4E01}" type="slidenum">
              <a:rPr lang="en-US" smtClean="0"/>
              <a:t>‹#›</a:t>
            </a:fld>
            <a:endParaRPr lang="en-US" dirty="0"/>
          </a:p>
        </p:txBody>
      </p:sp>
    </p:spTree>
    <p:extLst>
      <p:ext uri="{BB962C8B-B14F-4D97-AF65-F5344CB8AC3E}">
        <p14:creationId xmlns:p14="http://schemas.microsoft.com/office/powerpoint/2010/main" val="14317010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dirty="0"/>
          </a:p>
        </p:txBody>
      </p:sp>
      <p:sp>
        <p:nvSpPr>
          <p:cNvPr id="6" name="Rectangle 70"/>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1"/>
          <p:cNvSpPr>
            <a:spLocks noGrp="1" noChangeArrowheads="1"/>
          </p:cNvSpPr>
          <p:nvPr>
            <p:ph type="sldNum" sz="quarter" idx="12"/>
          </p:nvPr>
        </p:nvSpPr>
        <p:spPr>
          <a:ln/>
        </p:spPr>
        <p:txBody>
          <a:bodyPr/>
          <a:lstStyle>
            <a:lvl1pPr>
              <a:defRPr/>
            </a:lvl1pPr>
          </a:lstStyle>
          <a:p>
            <a:fld id="{65BF96DD-FF22-468C-9B15-D7B8B7950494}" type="slidenum">
              <a:rPr lang="en-US" altLang="en-US"/>
              <a:pPr/>
              <a:t>‹#›</a:t>
            </a:fld>
            <a:endParaRPr lang="en-US" altLang="en-US" dirty="0"/>
          </a:p>
        </p:txBody>
      </p:sp>
    </p:spTree>
    <p:extLst>
      <p:ext uri="{BB962C8B-B14F-4D97-AF65-F5344CB8AC3E}">
        <p14:creationId xmlns:p14="http://schemas.microsoft.com/office/powerpoint/2010/main" val="1046909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2800"/>
            </a:lvl1pPr>
            <a:lvl2pPr>
              <a:defRPr sz="2000"/>
            </a:lvl2pPr>
            <a:lvl3pPr>
              <a:defRPr sz="1600"/>
            </a:lvl3pPr>
            <a:lvl4pPr>
              <a:defRPr sz="12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6D5ED32-4806-476D-A8E1-940DD1991BDD}" type="datetimeFigureOut">
              <a:rPr lang="en-US" smtClean="0"/>
              <a:t>6/19/2014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9738E2-65BA-4FCB-B1C9-B38ECB8B4E01}" type="slidenum">
              <a:rPr lang="en-US" smtClean="0"/>
              <a:t>‹#›</a:t>
            </a:fld>
            <a:endParaRPr lang="en-US" dirty="0"/>
          </a:p>
        </p:txBody>
      </p:sp>
    </p:spTree>
    <p:extLst>
      <p:ext uri="{BB962C8B-B14F-4D97-AF65-F5344CB8AC3E}">
        <p14:creationId xmlns:p14="http://schemas.microsoft.com/office/powerpoint/2010/main" val="367632184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D5ED32-4806-476D-A8E1-940DD1991BDD}" type="datetimeFigureOut">
              <a:rPr lang="en-US" smtClean="0"/>
              <a:t>6/19/2014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9738E2-65BA-4FCB-B1C9-B38ECB8B4E01}" type="slidenum">
              <a:rPr lang="en-US" smtClean="0"/>
              <a:t>‹#›</a:t>
            </a:fld>
            <a:endParaRPr lang="en-US" dirty="0"/>
          </a:p>
        </p:txBody>
      </p:sp>
    </p:spTree>
    <p:extLst>
      <p:ext uri="{BB962C8B-B14F-4D97-AF65-F5344CB8AC3E}">
        <p14:creationId xmlns:p14="http://schemas.microsoft.com/office/powerpoint/2010/main" val="926397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6D5ED32-4806-476D-A8E1-940DD1991BDD}" type="datetimeFigureOut">
              <a:rPr lang="en-US" smtClean="0"/>
              <a:t>6/19/2014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9738E2-65BA-4FCB-B1C9-B38ECB8B4E01}" type="slidenum">
              <a:rPr lang="en-US" smtClean="0"/>
              <a:t>‹#›</a:t>
            </a:fld>
            <a:endParaRPr lang="en-US" dirty="0"/>
          </a:p>
        </p:txBody>
      </p:sp>
    </p:spTree>
    <p:extLst>
      <p:ext uri="{BB962C8B-B14F-4D97-AF65-F5344CB8AC3E}">
        <p14:creationId xmlns:p14="http://schemas.microsoft.com/office/powerpoint/2010/main" val="1610142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6D5ED32-4806-476D-A8E1-940DD1991BDD}" type="datetimeFigureOut">
              <a:rPr lang="en-US" smtClean="0"/>
              <a:t>6/19/2014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69738E2-65BA-4FCB-B1C9-B38ECB8B4E01}" type="slidenum">
              <a:rPr lang="en-US" smtClean="0"/>
              <a:t>‹#›</a:t>
            </a:fld>
            <a:endParaRPr lang="en-US" dirty="0"/>
          </a:p>
        </p:txBody>
      </p:sp>
    </p:spTree>
    <p:extLst>
      <p:ext uri="{BB962C8B-B14F-4D97-AF65-F5344CB8AC3E}">
        <p14:creationId xmlns:p14="http://schemas.microsoft.com/office/powerpoint/2010/main" val="1888888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D5ED32-4806-476D-A8E1-940DD1991BDD}" type="datetimeFigureOut">
              <a:rPr lang="en-US" smtClean="0"/>
              <a:t>6/19/2014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69738E2-65BA-4FCB-B1C9-B38ECB8B4E01}" type="slidenum">
              <a:rPr lang="en-US" smtClean="0"/>
              <a:t>‹#›</a:t>
            </a:fld>
            <a:endParaRPr lang="en-US" dirty="0"/>
          </a:p>
        </p:txBody>
      </p:sp>
    </p:spTree>
    <p:extLst>
      <p:ext uri="{BB962C8B-B14F-4D97-AF65-F5344CB8AC3E}">
        <p14:creationId xmlns:p14="http://schemas.microsoft.com/office/powerpoint/2010/main" val="2541842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D5ED32-4806-476D-A8E1-940DD1991BDD}" type="datetimeFigureOut">
              <a:rPr lang="en-US" smtClean="0"/>
              <a:t>6/19/2014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69738E2-65BA-4FCB-B1C9-B38ECB8B4E01}" type="slidenum">
              <a:rPr lang="en-US" smtClean="0"/>
              <a:t>‹#›</a:t>
            </a:fld>
            <a:endParaRPr lang="en-US" dirty="0"/>
          </a:p>
        </p:txBody>
      </p:sp>
    </p:spTree>
    <p:extLst>
      <p:ext uri="{BB962C8B-B14F-4D97-AF65-F5344CB8AC3E}">
        <p14:creationId xmlns:p14="http://schemas.microsoft.com/office/powerpoint/2010/main" val="3347983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D5ED32-4806-476D-A8E1-940DD1991BDD}" type="datetimeFigureOut">
              <a:rPr lang="en-US" smtClean="0"/>
              <a:t>6/19/2014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9738E2-65BA-4FCB-B1C9-B38ECB8B4E01}" type="slidenum">
              <a:rPr lang="en-US" smtClean="0"/>
              <a:t>‹#›</a:t>
            </a:fld>
            <a:endParaRPr lang="en-US" dirty="0"/>
          </a:p>
        </p:txBody>
      </p:sp>
    </p:spTree>
    <p:extLst>
      <p:ext uri="{BB962C8B-B14F-4D97-AF65-F5344CB8AC3E}">
        <p14:creationId xmlns:p14="http://schemas.microsoft.com/office/powerpoint/2010/main" val="4261074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D5ED32-4806-476D-A8E1-940DD1991BDD}" type="datetimeFigureOut">
              <a:rPr lang="en-US" smtClean="0"/>
              <a:t>6/19/2014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9738E2-65BA-4FCB-B1C9-B38ECB8B4E01}" type="slidenum">
              <a:rPr lang="en-US" smtClean="0"/>
              <a:t>‹#›</a:t>
            </a:fld>
            <a:endParaRPr lang="en-US" dirty="0"/>
          </a:p>
        </p:txBody>
      </p:sp>
    </p:spTree>
    <p:extLst>
      <p:ext uri="{BB962C8B-B14F-4D97-AF65-F5344CB8AC3E}">
        <p14:creationId xmlns:p14="http://schemas.microsoft.com/office/powerpoint/2010/main" val="1595630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6D5ED32-4806-476D-A8E1-940DD1991BDD}" type="datetimeFigureOut">
              <a:rPr lang="en-US" smtClean="0"/>
              <a:t>6/19/2014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69738E2-65BA-4FCB-B1C9-B38ECB8B4E01}" type="slidenum">
              <a:rPr lang="en-US" smtClean="0"/>
              <a:t>‹#›</a:t>
            </a:fld>
            <a:endParaRPr lang="en-US" dirty="0"/>
          </a:p>
        </p:txBody>
      </p:sp>
    </p:spTree>
    <p:extLst>
      <p:ext uri="{BB962C8B-B14F-4D97-AF65-F5344CB8AC3E}">
        <p14:creationId xmlns:p14="http://schemas.microsoft.com/office/powerpoint/2010/main" val="304114069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0.xml"/><Relationship Id="rId1" Type="http://schemas.openxmlformats.org/officeDocument/2006/relationships/slideLayout" Target="../slideLayouts/slideLayout17.xml"/><Relationship Id="rId4" Type="http://schemas.openxmlformats.org/officeDocument/2006/relationships/hyperlink" Target="http://wwwannualcreditreport.com/"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federalreserve.gov/creditreport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www.americasaves.org/for-savers/set-a-goal-what-to-save-for/debt-and-credit/get-out-of-debt/what-is-debt-and-why-is-too-much-debt-costly" TargetMode="External"/><Relationship Id="rId4" Type="http://schemas.openxmlformats.org/officeDocument/2006/relationships/hyperlink" Target="http://www.themintgrad.org/learn/lifestyle-planning/real-flc-life-with-zero-debt/"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smartaboutmoney.org/Tools-Resources/LifeValues-Quiz.asp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03767" y="2768601"/>
            <a:ext cx="8153400" cy="1736725"/>
          </a:xfrm>
        </p:spPr>
        <p:txBody>
          <a:bodyPr/>
          <a:lstStyle/>
          <a:p>
            <a:pPr eaLnBrk="1" hangingPunct="1">
              <a:defRPr/>
            </a:pPr>
            <a:r>
              <a:rPr lang="en-US" sz="4800" dirty="0" smtClean="0"/>
              <a:t>Managing Credit</a:t>
            </a:r>
            <a:br>
              <a:rPr lang="en-US" sz="4800" dirty="0" smtClean="0"/>
            </a:br>
            <a:r>
              <a:rPr lang="en-US" sz="2000" dirty="0" smtClean="0"/>
              <a:t>Mansfield University TRiO</a:t>
            </a:r>
            <a:r>
              <a:rPr lang="en-US" sz="4800" dirty="0" smtClean="0"/>
              <a:t> </a:t>
            </a:r>
            <a:endParaRPr lang="en-US" sz="4800" dirty="0"/>
          </a:p>
        </p:txBody>
      </p:sp>
      <p:sp>
        <p:nvSpPr>
          <p:cNvPr id="2051" name="Rectangle 3"/>
          <p:cNvSpPr>
            <a:spLocks noGrp="1" noChangeArrowheads="1"/>
          </p:cNvSpPr>
          <p:nvPr>
            <p:ph type="subTitle" idx="1"/>
          </p:nvPr>
        </p:nvSpPr>
        <p:spPr>
          <a:xfrm>
            <a:off x="0" y="6309550"/>
            <a:ext cx="1974235" cy="1096899"/>
          </a:xfrm>
        </p:spPr>
        <p:txBody>
          <a:bodyPr>
            <a:normAutofit/>
          </a:bodyPr>
          <a:lstStyle/>
          <a:p>
            <a:pPr algn="l" eaLnBrk="1" hangingPunct="1">
              <a:defRPr/>
            </a:pPr>
            <a:r>
              <a:rPr lang="en-US" sz="1050" dirty="0" smtClean="0"/>
              <a:t>Melissa Wise</a:t>
            </a:r>
          </a:p>
          <a:p>
            <a:pPr eaLnBrk="1" hangingPunct="1">
              <a:defRPr/>
            </a:pPr>
            <a:r>
              <a:rPr lang="en-US" sz="1050" dirty="0" smtClean="0"/>
              <a:t>-First Citizens National Bank</a:t>
            </a:r>
          </a:p>
        </p:txBody>
      </p:sp>
    </p:spTree>
    <p:extLst>
      <p:ext uri="{BB962C8B-B14F-4D97-AF65-F5344CB8AC3E}">
        <p14:creationId xmlns:p14="http://schemas.microsoft.com/office/powerpoint/2010/main" val="217174872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3"/>
          <p:cNvSpPr>
            <a:spLocks noGrp="1" noChangeArrowheads="1"/>
          </p:cNvSpPr>
          <p:nvPr>
            <p:ph type="body" sz="half" idx="1"/>
          </p:nvPr>
        </p:nvSpPr>
        <p:spPr>
          <a:xfrm>
            <a:off x="609600" y="304800"/>
            <a:ext cx="8382000" cy="4267200"/>
          </a:xfrm>
        </p:spPr>
        <p:txBody>
          <a:bodyPr/>
          <a:lstStyle/>
          <a:p>
            <a:pPr eaLnBrk="1" hangingPunct="1">
              <a:defRPr/>
            </a:pPr>
            <a:r>
              <a:rPr lang="en-US" sz="3600" dirty="0"/>
              <a:t>THINK OF YOUR CREDIT REPORT AS A SECOND RESUME!</a:t>
            </a:r>
          </a:p>
          <a:p>
            <a:pPr eaLnBrk="1" hangingPunct="1">
              <a:buFont typeface="Wingdings" panose="05000000000000000000" pitchFamily="2" charset="2"/>
              <a:buNone/>
              <a:defRPr/>
            </a:pPr>
            <a:endParaRPr lang="en-US" dirty="0"/>
          </a:p>
          <a:p>
            <a:pPr eaLnBrk="1" hangingPunct="1">
              <a:buFont typeface="Wingdings" panose="05000000000000000000" pitchFamily="2" charset="2"/>
              <a:buNone/>
              <a:defRPr/>
            </a:pPr>
            <a:r>
              <a:rPr lang="en-US" dirty="0"/>
              <a:t>	</a:t>
            </a:r>
            <a:r>
              <a:rPr lang="en-US" sz="2400" dirty="0"/>
              <a:t>A credit report contains information about where you work, live, how you pay your bills, whether or not you have filed bankruptcy and even if you have ever been arrested or sued.</a:t>
            </a:r>
          </a:p>
          <a:p>
            <a:pPr eaLnBrk="1" hangingPunct="1">
              <a:buFont typeface="Wingdings" panose="05000000000000000000" pitchFamily="2" charset="2"/>
              <a:buNone/>
              <a:defRPr/>
            </a:pPr>
            <a:endParaRPr lang="en-US" dirty="0"/>
          </a:p>
          <a:p>
            <a:pPr eaLnBrk="1" hangingPunct="1">
              <a:buFont typeface="Wingdings" panose="05000000000000000000" pitchFamily="2" charset="2"/>
              <a:buNone/>
              <a:defRPr/>
            </a:pPr>
            <a:endParaRPr lang="en-US" dirty="0"/>
          </a:p>
        </p:txBody>
      </p:sp>
      <p:pic>
        <p:nvPicPr>
          <p:cNvPr id="12291" name="Picture 4" descr="j0398415"/>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800600" y="3086101"/>
            <a:ext cx="2209800" cy="1916113"/>
          </a:xfrm>
        </p:spPr>
      </p:pic>
      <p:sp>
        <p:nvSpPr>
          <p:cNvPr id="4" name="TextBox 3"/>
          <p:cNvSpPr txBox="1"/>
          <p:nvPr/>
        </p:nvSpPr>
        <p:spPr>
          <a:xfrm>
            <a:off x="1079500" y="5649914"/>
            <a:ext cx="8001000" cy="830263"/>
          </a:xfrm>
          <a:prstGeom prst="rect">
            <a:avLst/>
          </a:prstGeom>
          <a:noFill/>
        </p:spPr>
        <p:txBody>
          <a:bodyPr>
            <a:spAutoFit/>
          </a:bodyPr>
          <a:lstStyle/>
          <a:p>
            <a:pPr>
              <a:defRPr/>
            </a:pPr>
            <a:r>
              <a:rPr lang="en-US" sz="2400" dirty="0">
                <a:effectLst>
                  <a:outerShdw blurRad="38100" dist="38100" dir="2700000" algn="tl">
                    <a:srgbClr val="000000">
                      <a:alpha val="43137"/>
                    </a:srgbClr>
                  </a:outerShdw>
                </a:effectLst>
              </a:rPr>
              <a:t>You can check your credit score for free up to three times annually at </a:t>
            </a:r>
            <a:r>
              <a:rPr lang="en-US" sz="2400" dirty="0">
                <a:effectLst>
                  <a:outerShdw blurRad="38100" dist="38100" dir="2700000" algn="tl">
                    <a:srgbClr val="000000">
                      <a:alpha val="43137"/>
                    </a:srgbClr>
                  </a:outerShdw>
                </a:effectLst>
                <a:hlinkClick r:id="rId4"/>
              </a:rPr>
              <a:t>http://</a:t>
            </a:r>
            <a:r>
              <a:rPr lang="en-US" sz="2400" dirty="0" smtClean="0">
                <a:effectLst>
                  <a:outerShdw blurRad="38100" dist="38100" dir="2700000" algn="tl">
                    <a:srgbClr val="000000">
                      <a:alpha val="43137"/>
                    </a:srgbClr>
                  </a:outerShdw>
                </a:effectLst>
                <a:hlinkClick r:id="rId4"/>
              </a:rPr>
              <a:t>www.annualcreditreport.com</a:t>
            </a:r>
            <a:r>
              <a:rPr lang="en-US" sz="2400" dirty="0">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17314101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8003">
                                            <p:txEl>
                                              <p:pRg st="2" end="2"/>
                                            </p:txEl>
                                          </p:spTgt>
                                        </p:tgtEl>
                                        <p:attrNameLst>
                                          <p:attrName>style.visibility</p:attrName>
                                        </p:attrNameLst>
                                      </p:cBhvr>
                                      <p:to>
                                        <p:strVal val="visible"/>
                                      </p:to>
                                    </p:set>
                                    <p:anim calcmode="lin" valueType="num">
                                      <p:cBhvr additive="base">
                                        <p:cTn id="7" dur="500" fill="hold"/>
                                        <p:tgtEl>
                                          <p:spTgt spid="12800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800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pPr eaLnBrk="1" hangingPunct="1">
              <a:defRPr/>
            </a:pPr>
            <a:r>
              <a:rPr lang="en-US" dirty="0" smtClean="0"/>
              <a:t>USING CREDIT WISELY</a:t>
            </a:r>
          </a:p>
        </p:txBody>
      </p:sp>
      <p:sp>
        <p:nvSpPr>
          <p:cNvPr id="116739" name="Rectangle 3"/>
          <p:cNvSpPr>
            <a:spLocks noGrp="1" noChangeArrowheads="1"/>
          </p:cNvSpPr>
          <p:nvPr>
            <p:ph idx="1"/>
          </p:nvPr>
        </p:nvSpPr>
        <p:spPr/>
        <p:txBody>
          <a:bodyPr>
            <a:normAutofit/>
          </a:bodyPr>
          <a:lstStyle/>
          <a:p>
            <a:pPr eaLnBrk="1" hangingPunct="1">
              <a:buFont typeface="Wingdings" panose="05000000000000000000" pitchFamily="2" charset="2"/>
              <a:buNone/>
              <a:defRPr/>
            </a:pPr>
            <a:r>
              <a:rPr lang="en-US" dirty="0" smtClean="0"/>
              <a:t>For decades, society has promoted the idea of “BUY NOW, PAY LATER.”</a:t>
            </a:r>
          </a:p>
          <a:p>
            <a:pPr eaLnBrk="1" hangingPunct="1">
              <a:buFont typeface="Wingdings" panose="05000000000000000000" pitchFamily="2" charset="2"/>
              <a:buNone/>
              <a:defRPr/>
            </a:pPr>
            <a:endParaRPr lang="en-US" sz="3600" dirty="0" smtClean="0"/>
          </a:p>
          <a:p>
            <a:pPr eaLnBrk="1" hangingPunct="1">
              <a:buFont typeface="Wingdings" panose="05000000000000000000" pitchFamily="2" charset="2"/>
              <a:buNone/>
              <a:defRPr/>
            </a:pPr>
            <a:r>
              <a:rPr lang="en-US" sz="2400" dirty="0" smtClean="0"/>
              <a:t>This is a good concept for some types of</a:t>
            </a:r>
          </a:p>
          <a:p>
            <a:pPr eaLnBrk="1" hangingPunct="1">
              <a:buFont typeface="Wingdings" panose="05000000000000000000" pitchFamily="2" charset="2"/>
              <a:buNone/>
              <a:defRPr/>
            </a:pPr>
            <a:r>
              <a:rPr lang="en-US" sz="2400" dirty="0" smtClean="0"/>
              <a:t>  purchases and a bad concept for many </a:t>
            </a:r>
          </a:p>
          <a:p>
            <a:pPr eaLnBrk="1" hangingPunct="1">
              <a:buFont typeface="Wingdings" panose="05000000000000000000" pitchFamily="2" charset="2"/>
              <a:buNone/>
              <a:defRPr/>
            </a:pPr>
            <a:r>
              <a:rPr lang="en-US" sz="2400" dirty="0" smtClean="0"/>
              <a:t>  other types of purchases.</a:t>
            </a:r>
          </a:p>
          <a:p>
            <a:pPr eaLnBrk="1" hangingPunct="1">
              <a:buFont typeface="Wingdings" panose="05000000000000000000" pitchFamily="2" charset="2"/>
              <a:buNone/>
              <a:defRPr/>
            </a:pPr>
            <a:endParaRPr lang="en-US" dirty="0" smtClean="0"/>
          </a:p>
        </p:txBody>
      </p:sp>
    </p:spTree>
    <p:extLst>
      <p:ext uri="{BB962C8B-B14F-4D97-AF65-F5344CB8AC3E}">
        <p14:creationId xmlns:p14="http://schemas.microsoft.com/office/powerpoint/2010/main" val="1884199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anim calcmode="lin" valueType="num">
                                      <p:cBhvr>
                                        <p:cTn id="7" dur="500" fill="hold"/>
                                        <p:tgtEl>
                                          <p:spTgt spid="11673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1673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16739">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116739">
                                            <p:txEl>
                                              <p:pRg st="2" end="2"/>
                                            </p:txEl>
                                          </p:spTgt>
                                        </p:tgtEl>
                                        <p:attrNameLst>
                                          <p:attrName>style.visibility</p:attrName>
                                        </p:attrNameLst>
                                      </p:cBhvr>
                                      <p:to>
                                        <p:strVal val="visible"/>
                                      </p:to>
                                    </p:set>
                                    <p:anim calcmode="lin" valueType="num">
                                      <p:cBhvr>
                                        <p:cTn id="14" dur="500" fill="hold"/>
                                        <p:tgtEl>
                                          <p:spTgt spid="116739">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116739">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116739">
                                            <p:txEl>
                                              <p:pRg st="2" end="2"/>
                                            </p:txEl>
                                          </p:spTgt>
                                        </p:tgtEl>
                                      </p:cBhvr>
                                    </p:animEffect>
                                  </p:childTnLst>
                                </p:cTn>
                              </p:par>
                              <p:par>
                                <p:cTn id="17" presetID="53" presetClass="entr" presetSubtype="0" fill="hold" nodeType="withEffect">
                                  <p:stCondLst>
                                    <p:cond delay="0"/>
                                  </p:stCondLst>
                                  <p:childTnLst>
                                    <p:set>
                                      <p:cBhvr>
                                        <p:cTn id="18" dur="1" fill="hold">
                                          <p:stCondLst>
                                            <p:cond delay="0"/>
                                          </p:stCondLst>
                                        </p:cTn>
                                        <p:tgtEl>
                                          <p:spTgt spid="116739">
                                            <p:txEl>
                                              <p:pRg st="3" end="3"/>
                                            </p:txEl>
                                          </p:spTgt>
                                        </p:tgtEl>
                                        <p:attrNameLst>
                                          <p:attrName>style.visibility</p:attrName>
                                        </p:attrNameLst>
                                      </p:cBhvr>
                                      <p:to>
                                        <p:strVal val="visible"/>
                                      </p:to>
                                    </p:set>
                                    <p:anim calcmode="lin" valueType="num">
                                      <p:cBhvr>
                                        <p:cTn id="19" dur="500" fill="hold"/>
                                        <p:tgtEl>
                                          <p:spTgt spid="116739">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116739">
                                            <p:txEl>
                                              <p:pRg st="3" end="3"/>
                                            </p:txEl>
                                          </p:spTgt>
                                        </p:tgtEl>
                                        <p:attrNameLst>
                                          <p:attrName>ppt_h</p:attrName>
                                        </p:attrNameLst>
                                      </p:cBhvr>
                                      <p:tavLst>
                                        <p:tav tm="0">
                                          <p:val>
                                            <p:fltVal val="0"/>
                                          </p:val>
                                        </p:tav>
                                        <p:tav tm="100000">
                                          <p:val>
                                            <p:strVal val="#ppt_h"/>
                                          </p:val>
                                        </p:tav>
                                      </p:tavLst>
                                    </p:anim>
                                    <p:animEffect transition="in" filter="fade">
                                      <p:cBhvr>
                                        <p:cTn id="21" dur="500"/>
                                        <p:tgtEl>
                                          <p:spTgt spid="116739">
                                            <p:txEl>
                                              <p:pRg st="3" end="3"/>
                                            </p:txEl>
                                          </p:spTgt>
                                        </p:tgtEl>
                                      </p:cBhvr>
                                    </p:animEffect>
                                  </p:childTnLst>
                                </p:cTn>
                              </p:par>
                              <p:par>
                                <p:cTn id="22" presetID="53" presetClass="entr" presetSubtype="0" fill="hold" nodeType="withEffect">
                                  <p:stCondLst>
                                    <p:cond delay="0"/>
                                  </p:stCondLst>
                                  <p:childTnLst>
                                    <p:set>
                                      <p:cBhvr>
                                        <p:cTn id="23" dur="1" fill="hold">
                                          <p:stCondLst>
                                            <p:cond delay="0"/>
                                          </p:stCondLst>
                                        </p:cTn>
                                        <p:tgtEl>
                                          <p:spTgt spid="116739">
                                            <p:txEl>
                                              <p:pRg st="4" end="4"/>
                                            </p:txEl>
                                          </p:spTgt>
                                        </p:tgtEl>
                                        <p:attrNameLst>
                                          <p:attrName>style.visibility</p:attrName>
                                        </p:attrNameLst>
                                      </p:cBhvr>
                                      <p:to>
                                        <p:strVal val="visible"/>
                                      </p:to>
                                    </p:set>
                                    <p:anim calcmode="lin" valueType="num">
                                      <p:cBhvr>
                                        <p:cTn id="24" dur="500" fill="hold"/>
                                        <p:tgtEl>
                                          <p:spTgt spid="116739">
                                            <p:txEl>
                                              <p:pRg st="4" end="4"/>
                                            </p:txEl>
                                          </p:spTgt>
                                        </p:tgtEl>
                                        <p:attrNameLst>
                                          <p:attrName>ppt_w</p:attrName>
                                        </p:attrNameLst>
                                      </p:cBhvr>
                                      <p:tavLst>
                                        <p:tav tm="0">
                                          <p:val>
                                            <p:fltVal val="0"/>
                                          </p:val>
                                        </p:tav>
                                        <p:tav tm="100000">
                                          <p:val>
                                            <p:strVal val="#ppt_w"/>
                                          </p:val>
                                        </p:tav>
                                      </p:tavLst>
                                    </p:anim>
                                    <p:anim calcmode="lin" valueType="num">
                                      <p:cBhvr>
                                        <p:cTn id="25" dur="500" fill="hold"/>
                                        <p:tgtEl>
                                          <p:spTgt spid="116739">
                                            <p:txEl>
                                              <p:pRg st="4" end="4"/>
                                            </p:txEl>
                                          </p:spTgt>
                                        </p:tgtEl>
                                        <p:attrNameLst>
                                          <p:attrName>ppt_h</p:attrName>
                                        </p:attrNameLst>
                                      </p:cBhvr>
                                      <p:tavLst>
                                        <p:tav tm="0">
                                          <p:val>
                                            <p:fltVal val="0"/>
                                          </p:val>
                                        </p:tav>
                                        <p:tav tm="100000">
                                          <p:val>
                                            <p:strVal val="#ppt_h"/>
                                          </p:val>
                                        </p:tav>
                                      </p:tavLst>
                                    </p:anim>
                                    <p:animEffect transition="in" filter="fade">
                                      <p:cBhvr>
                                        <p:cTn id="26" dur="500"/>
                                        <p:tgtEl>
                                          <p:spTgt spid="1167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pPr eaLnBrk="1" hangingPunct="1">
              <a:defRPr/>
            </a:pPr>
            <a:r>
              <a:rPr lang="en-US" dirty="0" smtClean="0"/>
              <a:t>USING CREDIT WISELY</a:t>
            </a:r>
          </a:p>
        </p:txBody>
      </p:sp>
      <p:sp>
        <p:nvSpPr>
          <p:cNvPr id="122883" name="Rectangle 3"/>
          <p:cNvSpPr>
            <a:spLocks noGrp="1" noChangeArrowheads="1"/>
          </p:cNvSpPr>
          <p:nvPr>
            <p:ph idx="1"/>
          </p:nvPr>
        </p:nvSpPr>
        <p:spPr>
          <a:xfrm>
            <a:off x="860868" y="1663700"/>
            <a:ext cx="8229600" cy="5029200"/>
          </a:xfrm>
        </p:spPr>
        <p:txBody>
          <a:bodyPr/>
          <a:lstStyle/>
          <a:p>
            <a:pPr eaLnBrk="1" hangingPunct="1">
              <a:lnSpc>
                <a:spcPct val="90000"/>
              </a:lnSpc>
              <a:defRPr/>
            </a:pPr>
            <a:r>
              <a:rPr lang="en-US" dirty="0" smtClean="0"/>
              <a:t>Good Credit Purchases</a:t>
            </a:r>
          </a:p>
          <a:p>
            <a:pPr lvl="1" eaLnBrk="1" hangingPunct="1">
              <a:lnSpc>
                <a:spcPct val="90000"/>
              </a:lnSpc>
              <a:defRPr/>
            </a:pPr>
            <a:r>
              <a:rPr lang="en-US" sz="2400" dirty="0" smtClean="0"/>
              <a:t>Buying a house on credit is a smart move as home values rise quickly and you can gain equity through appreciation.</a:t>
            </a:r>
          </a:p>
          <a:p>
            <a:pPr lvl="1" eaLnBrk="1" hangingPunct="1">
              <a:lnSpc>
                <a:spcPct val="90000"/>
              </a:lnSpc>
              <a:defRPr/>
            </a:pPr>
            <a:r>
              <a:rPr lang="en-US" sz="2400" dirty="0" smtClean="0"/>
              <a:t>Financing an education is a good investment in the future.  Your earning potential will eventually outweigh the cost of tuition, and educational loans are usually at a very low interest rate.</a:t>
            </a:r>
          </a:p>
          <a:p>
            <a:pPr lvl="1" eaLnBrk="1" hangingPunct="1">
              <a:lnSpc>
                <a:spcPct val="90000"/>
              </a:lnSpc>
              <a:defRPr/>
            </a:pPr>
            <a:r>
              <a:rPr lang="en-US" sz="2400" dirty="0" smtClean="0"/>
              <a:t>Buying a car can also be a good credit purchase.  It is important to not get caught up in buying a car for more than you can afford.</a:t>
            </a:r>
          </a:p>
        </p:txBody>
      </p:sp>
    </p:spTree>
    <p:extLst>
      <p:ext uri="{BB962C8B-B14F-4D97-AF65-F5344CB8AC3E}">
        <p14:creationId xmlns:p14="http://schemas.microsoft.com/office/powerpoint/2010/main" val="15484398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Effect transition="in" filter="wipe(down)">
                                      <p:cBhvr>
                                        <p:cTn id="7" dur="500"/>
                                        <p:tgtEl>
                                          <p:spTgt spid="1228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22883">
                                            <p:txEl>
                                              <p:pRg st="1" end="1"/>
                                            </p:txEl>
                                          </p:spTgt>
                                        </p:tgtEl>
                                        <p:attrNameLst>
                                          <p:attrName>style.visibility</p:attrName>
                                        </p:attrNameLst>
                                      </p:cBhvr>
                                      <p:to>
                                        <p:strVal val="visible"/>
                                      </p:to>
                                    </p:set>
                                    <p:animEffect transition="in" filter="wipe(down)">
                                      <p:cBhvr>
                                        <p:cTn id="12" dur="500"/>
                                        <p:tgtEl>
                                          <p:spTgt spid="1228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122883">
                                            <p:txEl>
                                              <p:pRg st="2" end="2"/>
                                            </p:txEl>
                                          </p:spTgt>
                                        </p:tgtEl>
                                        <p:attrNameLst>
                                          <p:attrName>style.visibility</p:attrName>
                                        </p:attrNameLst>
                                      </p:cBhvr>
                                      <p:to>
                                        <p:strVal val="visible"/>
                                      </p:to>
                                    </p:set>
                                    <p:animEffect transition="in" filter="wipe(down)">
                                      <p:cBhvr>
                                        <p:cTn id="17" dur="500"/>
                                        <p:tgtEl>
                                          <p:spTgt spid="1228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122883">
                                            <p:txEl>
                                              <p:pRg st="3" end="3"/>
                                            </p:txEl>
                                          </p:spTgt>
                                        </p:tgtEl>
                                        <p:attrNameLst>
                                          <p:attrName>style.visibility</p:attrName>
                                        </p:attrNameLst>
                                      </p:cBhvr>
                                      <p:to>
                                        <p:strVal val="visible"/>
                                      </p:to>
                                    </p:set>
                                    <p:animEffect transition="in" filter="wipe(down)">
                                      <p:cBhvr>
                                        <p:cTn id="22" dur="500"/>
                                        <p:tgtEl>
                                          <p:spTgt spid="1228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pPr eaLnBrk="1" hangingPunct="1">
              <a:defRPr/>
            </a:pPr>
            <a:r>
              <a:rPr lang="en-US" dirty="0" smtClean="0"/>
              <a:t>USING CREDIT WISELY</a:t>
            </a:r>
          </a:p>
        </p:txBody>
      </p:sp>
      <p:sp>
        <p:nvSpPr>
          <p:cNvPr id="123907" name="Rectangle 3"/>
          <p:cNvSpPr>
            <a:spLocks noGrp="1" noChangeArrowheads="1"/>
          </p:cNvSpPr>
          <p:nvPr>
            <p:ph idx="1"/>
          </p:nvPr>
        </p:nvSpPr>
        <p:spPr>
          <a:xfrm>
            <a:off x="860868" y="1905000"/>
            <a:ext cx="8229600" cy="4953000"/>
          </a:xfrm>
        </p:spPr>
        <p:txBody>
          <a:bodyPr/>
          <a:lstStyle/>
          <a:p>
            <a:pPr eaLnBrk="1" hangingPunct="1">
              <a:defRPr/>
            </a:pPr>
            <a:r>
              <a:rPr lang="en-US" dirty="0" smtClean="0"/>
              <a:t>Bad Credit Purchases</a:t>
            </a:r>
          </a:p>
          <a:p>
            <a:pPr lvl="1" eaLnBrk="1" hangingPunct="1">
              <a:defRPr/>
            </a:pPr>
            <a:r>
              <a:rPr lang="en-US" sz="2400" dirty="0" smtClean="0"/>
              <a:t>Credit card debt and other consumer debt is the worst type of debt.  Interest rates and fees on borrowing money this way will be the highest of all, mostly because there is rarely a tangible item as collateral.</a:t>
            </a:r>
          </a:p>
          <a:p>
            <a:pPr lvl="1" eaLnBrk="1" hangingPunct="1">
              <a:defRPr/>
            </a:pPr>
            <a:r>
              <a:rPr lang="en-US" sz="2400" dirty="0" smtClean="0"/>
              <a:t>Financing a car for longer than the life of the vehicle can also be an unwise credit decision.  </a:t>
            </a:r>
            <a:endParaRPr lang="en-US" sz="2400" dirty="0" smtClean="0">
              <a:solidFill>
                <a:srgbClr val="FF0066"/>
              </a:solidFill>
            </a:endParaRPr>
          </a:p>
        </p:txBody>
      </p:sp>
    </p:spTree>
    <p:extLst>
      <p:ext uri="{BB962C8B-B14F-4D97-AF65-F5344CB8AC3E}">
        <p14:creationId xmlns:p14="http://schemas.microsoft.com/office/powerpoint/2010/main" val="28980576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dissolve">
                                      <p:cBhvr>
                                        <p:cTn id="7" dur="500"/>
                                        <p:tgtEl>
                                          <p:spTgt spid="1239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dissolve">
                                      <p:cBhvr>
                                        <p:cTn id="12" dur="500"/>
                                        <p:tgtEl>
                                          <p:spTgt spid="1239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dissolve">
                                      <p:cBhvr>
                                        <p:cTn id="17" dur="500"/>
                                        <p:tgtEl>
                                          <p:spTgt spid="1239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pPr eaLnBrk="1" hangingPunct="1">
              <a:defRPr/>
            </a:pPr>
            <a:r>
              <a:rPr lang="en-US" dirty="0" smtClean="0"/>
              <a:t>CREDIT CARDS</a:t>
            </a:r>
          </a:p>
        </p:txBody>
      </p:sp>
      <p:sp>
        <p:nvSpPr>
          <p:cNvPr id="129027" name="Rectangle 3"/>
          <p:cNvSpPr>
            <a:spLocks noGrp="1" noChangeArrowheads="1"/>
          </p:cNvSpPr>
          <p:nvPr>
            <p:ph type="body" sz="half" idx="1"/>
          </p:nvPr>
        </p:nvSpPr>
        <p:spPr>
          <a:xfrm>
            <a:off x="1358900" y="1585120"/>
            <a:ext cx="8382000" cy="3581400"/>
          </a:xfrm>
        </p:spPr>
        <p:txBody>
          <a:bodyPr/>
          <a:lstStyle/>
          <a:p>
            <a:pPr eaLnBrk="1" hangingPunct="1">
              <a:defRPr/>
            </a:pPr>
            <a:r>
              <a:rPr lang="en-US" sz="2800" dirty="0"/>
              <a:t>Credit cards are a great concept, but they end up bringing financial ruin to many people who do not use them properly.</a:t>
            </a:r>
          </a:p>
          <a:p>
            <a:pPr eaLnBrk="1" hangingPunct="1">
              <a:buFont typeface="Wingdings" panose="05000000000000000000" pitchFamily="2" charset="2"/>
              <a:buNone/>
              <a:defRPr/>
            </a:pPr>
            <a:endParaRPr lang="en-US" sz="3600" dirty="0"/>
          </a:p>
          <a:p>
            <a:pPr eaLnBrk="1" hangingPunct="1">
              <a:defRPr/>
            </a:pPr>
            <a:endParaRPr lang="en-US" dirty="0"/>
          </a:p>
        </p:txBody>
      </p:sp>
      <p:pic>
        <p:nvPicPr>
          <p:cNvPr id="16388" name="Picture 4" descr="bd08295_"/>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1905000" y="5334001"/>
            <a:ext cx="1809750" cy="854075"/>
          </a:xfrm>
        </p:spPr>
      </p:pic>
    </p:spTree>
    <p:extLst>
      <p:ext uri="{BB962C8B-B14F-4D97-AF65-F5344CB8AC3E}">
        <p14:creationId xmlns:p14="http://schemas.microsoft.com/office/powerpoint/2010/main" val="36348212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129027">
                                            <p:txEl>
                                              <p:pRg st="0" end="0"/>
                                            </p:txEl>
                                          </p:spTgt>
                                        </p:tgtEl>
                                        <p:attrNameLst>
                                          <p:attrName>style.visibility</p:attrName>
                                        </p:attrNameLst>
                                      </p:cBhvr>
                                      <p:to>
                                        <p:strVal val="visible"/>
                                      </p:to>
                                    </p:set>
                                    <p:animEffect transition="in" filter="strips(downLeft)">
                                      <p:cBhvr>
                                        <p:cTn id="7" dur="500"/>
                                        <p:tgtEl>
                                          <p:spTgt spid="1290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pPr eaLnBrk="1" hangingPunct="1">
              <a:defRPr/>
            </a:pPr>
            <a:r>
              <a:rPr lang="en-US" sz="3600" dirty="0"/>
              <a:t>TIPS WHEN USING CREDIT CARDS</a:t>
            </a:r>
          </a:p>
        </p:txBody>
      </p:sp>
      <p:sp>
        <p:nvSpPr>
          <p:cNvPr id="130051" name="Rectangle 3"/>
          <p:cNvSpPr>
            <a:spLocks noGrp="1" noChangeArrowheads="1"/>
          </p:cNvSpPr>
          <p:nvPr>
            <p:ph idx="1"/>
          </p:nvPr>
        </p:nvSpPr>
        <p:spPr/>
        <p:txBody>
          <a:bodyPr>
            <a:normAutofit fontScale="70000" lnSpcReduction="20000"/>
          </a:bodyPr>
          <a:lstStyle/>
          <a:p>
            <a:pPr eaLnBrk="1" hangingPunct="1">
              <a:defRPr/>
            </a:pPr>
            <a:r>
              <a:rPr lang="en-US" sz="3400" dirty="0" smtClean="0"/>
              <a:t>Never use credit cards as extra money.  Always allocate money from your current funds or monthly income in order to immediately payoff whatever you finance.</a:t>
            </a:r>
          </a:p>
          <a:p>
            <a:pPr eaLnBrk="1" hangingPunct="1">
              <a:defRPr/>
            </a:pPr>
            <a:r>
              <a:rPr lang="en-US" sz="3400" dirty="0" smtClean="0"/>
              <a:t>Read the fine print on the agreement to make sure you are getting the best terms available.</a:t>
            </a:r>
          </a:p>
          <a:p>
            <a:pPr>
              <a:defRPr/>
            </a:pPr>
            <a:r>
              <a:rPr lang="en-US" sz="3400" dirty="0"/>
              <a:t>American consumers ages 20-29 carry an average of $5,781 in revolving debt.</a:t>
            </a:r>
          </a:p>
          <a:p>
            <a:pPr>
              <a:defRPr/>
            </a:pPr>
            <a:r>
              <a:rPr lang="en-US" sz="3400" dirty="0"/>
              <a:t>This would take 11 years and 4 months to pay off assuming an average interest rate of 13% and that minimum payments are made.</a:t>
            </a:r>
          </a:p>
          <a:p>
            <a:pPr eaLnBrk="1" hangingPunct="1">
              <a:defRPr/>
            </a:pPr>
            <a:endParaRPr lang="en-US" dirty="0" smtClean="0"/>
          </a:p>
        </p:txBody>
      </p:sp>
    </p:spTree>
    <p:extLst>
      <p:ext uri="{BB962C8B-B14F-4D97-AF65-F5344CB8AC3E}">
        <p14:creationId xmlns:p14="http://schemas.microsoft.com/office/powerpoint/2010/main" val="34672707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30051">
                                            <p:txEl>
                                              <p:pRg st="0" end="0"/>
                                            </p:txEl>
                                          </p:spTgt>
                                        </p:tgtEl>
                                        <p:attrNameLst>
                                          <p:attrName>style.visibility</p:attrName>
                                        </p:attrNameLst>
                                      </p:cBhvr>
                                      <p:to>
                                        <p:strVal val="visible"/>
                                      </p:to>
                                    </p:set>
                                    <p:animEffect transition="in" filter="blinds(horizontal)">
                                      <p:cBhvr>
                                        <p:cTn id="7" dur="500"/>
                                        <p:tgtEl>
                                          <p:spTgt spid="1300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30051">
                                            <p:txEl>
                                              <p:pRg st="1" end="1"/>
                                            </p:txEl>
                                          </p:spTgt>
                                        </p:tgtEl>
                                        <p:attrNameLst>
                                          <p:attrName>style.visibility</p:attrName>
                                        </p:attrNameLst>
                                      </p:cBhvr>
                                      <p:to>
                                        <p:strVal val="visible"/>
                                      </p:to>
                                    </p:set>
                                    <p:animEffect transition="in" filter="blinds(horizontal)">
                                      <p:cBhvr>
                                        <p:cTn id="12" dur="500"/>
                                        <p:tgtEl>
                                          <p:spTgt spid="1300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30051">
                                            <p:txEl>
                                              <p:pRg st="2" end="2"/>
                                            </p:txEl>
                                          </p:spTgt>
                                        </p:tgtEl>
                                        <p:attrNameLst>
                                          <p:attrName>style.visibility</p:attrName>
                                        </p:attrNameLst>
                                      </p:cBhvr>
                                      <p:to>
                                        <p:strVal val="visible"/>
                                      </p:to>
                                    </p:set>
                                    <p:animEffect transition="in" filter="blinds(horizontal)">
                                      <p:cBhvr>
                                        <p:cTn id="17" dur="500"/>
                                        <p:tgtEl>
                                          <p:spTgt spid="1300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30051">
                                            <p:txEl>
                                              <p:pRg st="3" end="3"/>
                                            </p:txEl>
                                          </p:spTgt>
                                        </p:tgtEl>
                                        <p:attrNameLst>
                                          <p:attrName>style.visibility</p:attrName>
                                        </p:attrNameLst>
                                      </p:cBhvr>
                                      <p:to>
                                        <p:strVal val="visible"/>
                                      </p:to>
                                    </p:set>
                                    <p:animEffect transition="in" filter="blinds(horizontal)">
                                      <p:cBhvr>
                                        <p:cTn id="22" dur="500"/>
                                        <p:tgtEl>
                                          <p:spTgt spid="1300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8734" y="215900"/>
            <a:ext cx="8051800" cy="646331"/>
          </a:xfrm>
          <a:prstGeom prst="rect">
            <a:avLst/>
          </a:prstGeom>
          <a:noFill/>
        </p:spPr>
        <p:txBody>
          <a:bodyPr wrap="square" rtlCol="0">
            <a:spAutoFit/>
          </a:bodyPr>
          <a:lstStyle/>
          <a:p>
            <a:r>
              <a:rPr lang="en-US" sz="3600" dirty="0" smtClean="0">
                <a:solidFill>
                  <a:schemeClr val="accent1"/>
                </a:solidFill>
              </a:rPr>
              <a:t>Review… </a:t>
            </a:r>
            <a:endParaRPr lang="en-US" sz="3600" dirty="0">
              <a:solidFill>
                <a:schemeClr val="accent1"/>
              </a:solidFill>
            </a:endParaRPr>
          </a:p>
        </p:txBody>
      </p:sp>
      <p:sp>
        <p:nvSpPr>
          <p:cNvPr id="4" name="Content Placeholder 3"/>
          <p:cNvSpPr>
            <a:spLocks noGrp="1"/>
          </p:cNvSpPr>
          <p:nvPr>
            <p:ph idx="1"/>
          </p:nvPr>
        </p:nvSpPr>
        <p:spPr>
          <a:xfrm>
            <a:off x="588434" y="1335089"/>
            <a:ext cx="8596668" cy="5319711"/>
          </a:xfrm>
        </p:spPr>
        <p:txBody>
          <a:bodyPr>
            <a:normAutofit fontScale="92500" lnSpcReduction="10000"/>
          </a:bodyPr>
          <a:lstStyle/>
          <a:p>
            <a:r>
              <a:rPr lang="en-US" sz="3000" dirty="0" smtClean="0"/>
              <a:t>Please review these few websites before proceeding… </a:t>
            </a:r>
          </a:p>
          <a:p>
            <a:r>
              <a:rPr lang="en-US" sz="3000" dirty="0" smtClean="0"/>
              <a:t>Open and browse them for subject matter in order to use them as resources for completing some credit questions.</a:t>
            </a:r>
          </a:p>
          <a:p>
            <a:r>
              <a:rPr lang="en-US" sz="3000" dirty="0" smtClean="0"/>
              <a:t>Web Pages: </a:t>
            </a:r>
          </a:p>
          <a:p>
            <a:pPr lvl="2"/>
            <a:r>
              <a:rPr lang="en-US" sz="1900" dirty="0">
                <a:hlinkClick r:id="rId3"/>
              </a:rPr>
              <a:t>http://www.federalreserve.gov/creditreports</a:t>
            </a:r>
            <a:r>
              <a:rPr lang="en-US" sz="1900" dirty="0" smtClean="0">
                <a:hlinkClick r:id="rId3"/>
              </a:rPr>
              <a:t>/</a:t>
            </a:r>
            <a:endParaRPr lang="en-US" sz="1900" dirty="0" smtClean="0"/>
          </a:p>
          <a:p>
            <a:pPr lvl="2"/>
            <a:r>
              <a:rPr lang="en-US" sz="1900" dirty="0" smtClean="0"/>
              <a:t>Read this story and draw from the examples given: </a:t>
            </a:r>
            <a:r>
              <a:rPr lang="en-US" sz="1900" dirty="0" smtClean="0">
                <a:hlinkClick r:id="rId4"/>
              </a:rPr>
              <a:t>http</a:t>
            </a:r>
            <a:r>
              <a:rPr lang="en-US" sz="1900" dirty="0">
                <a:hlinkClick r:id="rId4"/>
              </a:rPr>
              <a:t>://www.themintgrad.org/learn/lifestyle-planning/real-flc-life-with-zero-debt</a:t>
            </a:r>
            <a:r>
              <a:rPr lang="en-US" sz="1900" dirty="0" smtClean="0">
                <a:hlinkClick r:id="rId4"/>
              </a:rPr>
              <a:t>/</a:t>
            </a:r>
            <a:r>
              <a:rPr lang="en-US" sz="1900" dirty="0" smtClean="0"/>
              <a:t> </a:t>
            </a:r>
          </a:p>
          <a:p>
            <a:pPr lvl="2"/>
            <a:r>
              <a:rPr lang="en-US" sz="1900" dirty="0" smtClean="0"/>
              <a:t>Short synopsis of why debt is costly: </a:t>
            </a:r>
            <a:r>
              <a:rPr lang="en-US" sz="1900" dirty="0" smtClean="0">
                <a:hlinkClick r:id="rId5"/>
              </a:rPr>
              <a:t>http</a:t>
            </a:r>
            <a:r>
              <a:rPr lang="en-US" sz="1900" dirty="0">
                <a:hlinkClick r:id="rId5"/>
              </a:rPr>
              <a:t>://</a:t>
            </a:r>
            <a:r>
              <a:rPr lang="en-US" sz="1900" dirty="0" smtClean="0">
                <a:hlinkClick r:id="rId5"/>
              </a:rPr>
              <a:t>www.americasaves.org/for-savers/set-a-goal-what-to-save-for/debt-and-credit/get-out-of-debt/what-is-debt-and-why-is-too-much-debt-costly</a:t>
            </a:r>
            <a:r>
              <a:rPr lang="en-US" sz="1900" dirty="0" smtClean="0"/>
              <a:t> </a:t>
            </a:r>
          </a:p>
        </p:txBody>
      </p:sp>
    </p:spTree>
    <p:extLst>
      <p:ext uri="{BB962C8B-B14F-4D97-AF65-F5344CB8AC3E}">
        <p14:creationId xmlns:p14="http://schemas.microsoft.com/office/powerpoint/2010/main" val="32107703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2900" y="330200"/>
            <a:ext cx="7302500" cy="1508105"/>
          </a:xfrm>
          <a:prstGeom prst="rect">
            <a:avLst/>
          </a:prstGeom>
          <a:noFill/>
        </p:spPr>
        <p:txBody>
          <a:bodyPr wrap="square" rtlCol="0">
            <a:spAutoFit/>
          </a:bodyPr>
          <a:lstStyle/>
          <a:p>
            <a:r>
              <a:rPr lang="en-US" sz="4800" dirty="0" smtClean="0">
                <a:solidFill>
                  <a:schemeClr val="accent1"/>
                </a:solidFill>
              </a:rPr>
              <a:t>Apply…</a:t>
            </a:r>
          </a:p>
          <a:p>
            <a:endParaRPr lang="en-US" sz="4400" dirty="0"/>
          </a:p>
        </p:txBody>
      </p:sp>
      <p:sp>
        <p:nvSpPr>
          <p:cNvPr id="5" name="Rectangle 3"/>
          <p:cNvSpPr txBox="1">
            <a:spLocks noChangeArrowheads="1"/>
          </p:cNvSpPr>
          <p:nvPr/>
        </p:nvSpPr>
        <p:spPr>
          <a:xfrm>
            <a:off x="664634" y="1499174"/>
            <a:ext cx="8229600" cy="5211763"/>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defRPr/>
            </a:pPr>
            <a:endParaRPr lang="en-US" dirty="0" smtClean="0"/>
          </a:p>
          <a:p>
            <a:r>
              <a:rPr lang="en-US" sz="2800" dirty="0" smtClean="0"/>
              <a:t> What is credit and what are the advantages/disadvantages of credit?</a:t>
            </a:r>
          </a:p>
          <a:p>
            <a:r>
              <a:rPr lang="en-US" sz="2800" dirty="0" smtClean="0"/>
              <a:t> What are credit scores and how are they determined?</a:t>
            </a:r>
          </a:p>
          <a:p>
            <a:r>
              <a:rPr lang="en-US" sz="2800" dirty="0" smtClean="0"/>
              <a:t> How can you use credit and credit cards wisely?</a:t>
            </a:r>
          </a:p>
          <a:p>
            <a:r>
              <a:rPr lang="en-US" sz="2800" dirty="0" smtClean="0"/>
              <a:t>What is the average amount of revolving debt of someone in their 20’s and why do you think this is the case? Explain.</a:t>
            </a:r>
          </a:p>
          <a:p>
            <a:r>
              <a:rPr lang="en-US" sz="2800" dirty="0" smtClean="0"/>
              <a:t>What are the key factors of a good credit management program?</a:t>
            </a:r>
          </a:p>
          <a:p>
            <a:endParaRPr lang="en-US" dirty="0" smtClean="0"/>
          </a:p>
          <a:p>
            <a:pPr>
              <a:defRPr/>
            </a:pPr>
            <a:endParaRPr lang="en-US" dirty="0" smtClean="0"/>
          </a:p>
        </p:txBody>
      </p:sp>
      <p:sp>
        <p:nvSpPr>
          <p:cNvPr id="6" name="TextBox 5"/>
          <p:cNvSpPr txBox="1"/>
          <p:nvPr/>
        </p:nvSpPr>
        <p:spPr>
          <a:xfrm>
            <a:off x="2578100" y="453022"/>
            <a:ext cx="7048500" cy="923330"/>
          </a:xfrm>
          <a:prstGeom prst="rect">
            <a:avLst/>
          </a:prstGeom>
          <a:noFill/>
        </p:spPr>
        <p:txBody>
          <a:bodyPr wrap="square" rtlCol="0">
            <a:spAutoFit/>
          </a:bodyPr>
          <a:lstStyle/>
          <a:p>
            <a:r>
              <a:rPr lang="en-US" dirty="0" smtClean="0"/>
              <a:t>***Please answer these questions in 3-4 complete sentences citing the PowerPoint slide or website where the information pertaining to the question was found***</a:t>
            </a:r>
            <a:endParaRPr lang="en-US" dirty="0"/>
          </a:p>
        </p:txBody>
      </p:sp>
    </p:spTree>
    <p:extLst>
      <p:ext uri="{BB962C8B-B14F-4D97-AF65-F5344CB8AC3E}">
        <p14:creationId xmlns:p14="http://schemas.microsoft.com/office/powerpoint/2010/main" val="36304591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but not Least… </a:t>
            </a:r>
            <a:endParaRPr lang="en-US" dirty="0"/>
          </a:p>
        </p:txBody>
      </p:sp>
      <p:sp>
        <p:nvSpPr>
          <p:cNvPr id="3" name="Content Placeholder 2"/>
          <p:cNvSpPr>
            <a:spLocks noGrp="1"/>
          </p:cNvSpPr>
          <p:nvPr>
            <p:ph idx="1"/>
          </p:nvPr>
        </p:nvSpPr>
        <p:spPr/>
        <p:txBody>
          <a:bodyPr/>
          <a:lstStyle/>
          <a:p>
            <a:r>
              <a:rPr lang="en-US" dirty="0" smtClean="0"/>
              <a:t>Take the lifeValues Quiz in the </a:t>
            </a:r>
            <a:r>
              <a:rPr lang="en-US" dirty="0"/>
              <a:t>link provided: </a:t>
            </a:r>
            <a:r>
              <a:rPr lang="en-US" dirty="0">
                <a:hlinkClick r:id="rId2"/>
              </a:rPr>
              <a:t>http://</a:t>
            </a:r>
            <a:r>
              <a:rPr lang="en-US" dirty="0" smtClean="0">
                <a:hlinkClick r:id="rId2"/>
              </a:rPr>
              <a:t>www.smartaboutmoney.org/Tools-Resources/LifeValues-Quiz.aspx</a:t>
            </a:r>
            <a:r>
              <a:rPr lang="en-US" dirty="0" smtClean="0"/>
              <a:t> </a:t>
            </a:r>
          </a:p>
          <a:p>
            <a:r>
              <a:rPr lang="en-US" dirty="0" smtClean="0"/>
              <a:t>Your results will educate you on your thought process when you spend your own money. Please provide some feedback and explain if you though the quiz was correct in describing your thought process during spending. (3 sentences minimum)</a:t>
            </a:r>
          </a:p>
        </p:txBody>
      </p:sp>
    </p:spTree>
    <p:extLst>
      <p:ext uri="{BB962C8B-B14F-4D97-AF65-F5344CB8AC3E}">
        <p14:creationId xmlns:p14="http://schemas.microsoft.com/office/powerpoint/2010/main" val="22890312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eaLnBrk="1" hangingPunct="1">
              <a:defRPr/>
            </a:pPr>
            <a:r>
              <a:rPr lang="en-US" dirty="0" smtClean="0"/>
              <a:t>Credit TOPICS</a:t>
            </a:r>
          </a:p>
        </p:txBody>
      </p:sp>
      <p:sp>
        <p:nvSpPr>
          <p:cNvPr id="113667" name="Rectangle 3"/>
          <p:cNvSpPr>
            <a:spLocks noGrp="1" noChangeArrowheads="1"/>
          </p:cNvSpPr>
          <p:nvPr>
            <p:ph idx="1"/>
          </p:nvPr>
        </p:nvSpPr>
        <p:spPr/>
        <p:txBody>
          <a:bodyPr/>
          <a:lstStyle/>
          <a:p>
            <a:pPr eaLnBrk="1" hangingPunct="1">
              <a:defRPr/>
            </a:pPr>
            <a:r>
              <a:rPr lang="en-US" dirty="0" smtClean="0"/>
              <a:t>Credit</a:t>
            </a:r>
          </a:p>
          <a:p>
            <a:pPr eaLnBrk="1" hangingPunct="1">
              <a:defRPr/>
            </a:pPr>
            <a:r>
              <a:rPr lang="en-US" dirty="0" smtClean="0"/>
              <a:t>Credit Scores</a:t>
            </a:r>
          </a:p>
          <a:p>
            <a:pPr eaLnBrk="1" hangingPunct="1">
              <a:defRPr/>
            </a:pPr>
            <a:r>
              <a:rPr lang="en-US" dirty="0" smtClean="0"/>
              <a:t>Using Credit Wisely</a:t>
            </a:r>
          </a:p>
          <a:p>
            <a:pPr eaLnBrk="1" hangingPunct="1">
              <a:defRPr/>
            </a:pPr>
            <a:r>
              <a:rPr lang="en-US" dirty="0" smtClean="0"/>
              <a:t>Credit Cards</a:t>
            </a:r>
          </a:p>
          <a:p>
            <a:pPr eaLnBrk="1" hangingPunct="1">
              <a:defRPr/>
            </a:pPr>
            <a:r>
              <a:rPr lang="en-US" dirty="0" smtClean="0"/>
              <a:t>Credit Programs</a:t>
            </a:r>
          </a:p>
        </p:txBody>
      </p:sp>
    </p:spTree>
    <p:extLst>
      <p:ext uri="{BB962C8B-B14F-4D97-AF65-F5344CB8AC3E}">
        <p14:creationId xmlns:p14="http://schemas.microsoft.com/office/powerpoint/2010/main" val="403661284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animEffect transition="in" filter="blinds(horizontal)">
                                      <p:cBhvr>
                                        <p:cTn id="7" dur="500"/>
                                        <p:tgtEl>
                                          <p:spTgt spid="1136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13667">
                                            <p:txEl>
                                              <p:pRg st="1" end="1"/>
                                            </p:txEl>
                                          </p:spTgt>
                                        </p:tgtEl>
                                        <p:attrNameLst>
                                          <p:attrName>style.visibility</p:attrName>
                                        </p:attrNameLst>
                                      </p:cBhvr>
                                      <p:to>
                                        <p:strVal val="visible"/>
                                      </p:to>
                                    </p:set>
                                    <p:animEffect transition="in" filter="blinds(horizontal)">
                                      <p:cBhvr>
                                        <p:cTn id="12" dur="500"/>
                                        <p:tgtEl>
                                          <p:spTgt spid="1136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13667">
                                            <p:txEl>
                                              <p:pRg st="2" end="2"/>
                                            </p:txEl>
                                          </p:spTgt>
                                        </p:tgtEl>
                                        <p:attrNameLst>
                                          <p:attrName>style.visibility</p:attrName>
                                        </p:attrNameLst>
                                      </p:cBhvr>
                                      <p:to>
                                        <p:strVal val="visible"/>
                                      </p:to>
                                    </p:set>
                                    <p:animEffect transition="in" filter="blinds(horizontal)">
                                      <p:cBhvr>
                                        <p:cTn id="17" dur="500"/>
                                        <p:tgtEl>
                                          <p:spTgt spid="1136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3667">
                                            <p:txEl>
                                              <p:pRg st="3" end="3"/>
                                            </p:txEl>
                                          </p:spTgt>
                                        </p:tgtEl>
                                        <p:attrNameLst>
                                          <p:attrName>style.visibility</p:attrName>
                                        </p:attrNameLst>
                                      </p:cBhvr>
                                      <p:to>
                                        <p:strVal val="visible"/>
                                      </p:to>
                                    </p:set>
                                    <p:animEffect transition="in" filter="blinds(horizontal)">
                                      <p:cBhvr>
                                        <p:cTn id="22" dur="500"/>
                                        <p:tgtEl>
                                          <p:spTgt spid="11366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3667">
                                            <p:txEl>
                                              <p:pRg st="4" end="4"/>
                                            </p:txEl>
                                          </p:spTgt>
                                        </p:tgtEl>
                                        <p:attrNameLst>
                                          <p:attrName>style.visibility</p:attrName>
                                        </p:attrNameLst>
                                      </p:cBhvr>
                                      <p:to>
                                        <p:strVal val="visible"/>
                                      </p:to>
                                    </p:set>
                                    <p:animEffect transition="in" filter="blinds(horizontal)">
                                      <p:cBhvr>
                                        <p:cTn id="27" dur="500"/>
                                        <p:tgtEl>
                                          <p:spTgt spid="1136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body" sz="half" idx="1"/>
          </p:nvPr>
        </p:nvSpPr>
        <p:spPr>
          <a:xfrm>
            <a:off x="1828800" y="1143000"/>
            <a:ext cx="7772400" cy="2819400"/>
          </a:xfrm>
        </p:spPr>
        <p:txBody>
          <a:bodyPr/>
          <a:lstStyle/>
          <a:p>
            <a:pPr eaLnBrk="1" hangingPunct="1">
              <a:defRPr/>
            </a:pPr>
            <a:r>
              <a:rPr lang="en-US" sz="3600" dirty="0"/>
              <a:t>According to Citibank, “There are presently 5 to 7 million Americans who are financially overextended.”</a:t>
            </a:r>
          </a:p>
          <a:p>
            <a:pPr eaLnBrk="1" hangingPunct="1">
              <a:defRPr/>
            </a:pPr>
            <a:endParaRPr lang="en-US" sz="3600" dirty="0"/>
          </a:p>
        </p:txBody>
      </p:sp>
      <p:pic>
        <p:nvPicPr>
          <p:cNvPr id="5123" name="Picture 3" descr="j0291970"/>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2743201" y="4419601"/>
            <a:ext cx="1827213" cy="1827213"/>
          </a:xfrm>
        </p:spPr>
      </p:pic>
    </p:spTree>
    <p:extLst>
      <p:ext uri="{BB962C8B-B14F-4D97-AF65-F5344CB8AC3E}">
        <p14:creationId xmlns:p14="http://schemas.microsoft.com/office/powerpoint/2010/main" val="1879767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pPr eaLnBrk="1" hangingPunct="1">
              <a:defRPr/>
            </a:pPr>
            <a:r>
              <a:rPr lang="en-US" dirty="0" smtClean="0"/>
              <a:t>WHAT IS CREDIT?</a:t>
            </a:r>
          </a:p>
        </p:txBody>
      </p:sp>
      <p:sp>
        <p:nvSpPr>
          <p:cNvPr id="117763" name="Rectangle 3"/>
          <p:cNvSpPr>
            <a:spLocks noGrp="1" noChangeArrowheads="1"/>
          </p:cNvSpPr>
          <p:nvPr>
            <p:ph type="body" sz="half" idx="1"/>
          </p:nvPr>
        </p:nvSpPr>
        <p:spPr>
          <a:xfrm>
            <a:off x="1905000" y="1828801"/>
            <a:ext cx="4572000" cy="4525963"/>
          </a:xfrm>
        </p:spPr>
        <p:txBody>
          <a:bodyPr>
            <a:normAutofit/>
          </a:bodyPr>
          <a:lstStyle/>
          <a:p>
            <a:pPr eaLnBrk="1" hangingPunct="1">
              <a:defRPr/>
            </a:pPr>
            <a:r>
              <a:rPr lang="en-US" sz="2800" dirty="0" smtClean="0"/>
              <a:t>Credit is when goods, services, or money is received in exchange for a promise to pay a definite sum of money at a future date.</a:t>
            </a:r>
          </a:p>
        </p:txBody>
      </p:sp>
      <p:pic>
        <p:nvPicPr>
          <p:cNvPr id="6148" name="Picture 13" descr="j0105176"/>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7620000" y="2589213"/>
            <a:ext cx="1811338" cy="1770062"/>
          </a:xfrm>
        </p:spPr>
      </p:pic>
    </p:spTree>
    <p:extLst>
      <p:ext uri="{BB962C8B-B14F-4D97-AF65-F5344CB8AC3E}">
        <p14:creationId xmlns:p14="http://schemas.microsoft.com/office/powerpoint/2010/main" val="31181682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7763">
                                            <p:txEl>
                                              <p:pRg st="0" end="0"/>
                                            </p:txEl>
                                          </p:spTgt>
                                        </p:tgtEl>
                                        <p:attrNameLst>
                                          <p:attrName>style.visibility</p:attrName>
                                        </p:attrNameLst>
                                      </p:cBhvr>
                                      <p:to>
                                        <p:strVal val="visible"/>
                                      </p:to>
                                    </p:set>
                                    <p:animEffect transition="in" filter="dissolve">
                                      <p:cBhvr>
                                        <p:cTn id="7" dur="500"/>
                                        <p:tgtEl>
                                          <p:spTgt spid="1177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6" name="Rectangle 4"/>
          <p:cNvSpPr>
            <a:spLocks noGrp="1" noChangeArrowheads="1"/>
          </p:cNvSpPr>
          <p:nvPr>
            <p:ph type="title"/>
          </p:nvPr>
        </p:nvSpPr>
        <p:spPr>
          <a:xfrm>
            <a:off x="2057400" y="277814"/>
            <a:ext cx="7958138" cy="655637"/>
          </a:xfrm>
        </p:spPr>
        <p:txBody>
          <a:bodyPr>
            <a:normAutofit/>
          </a:bodyPr>
          <a:lstStyle/>
          <a:p>
            <a:pPr eaLnBrk="1" hangingPunct="1">
              <a:defRPr/>
            </a:pPr>
            <a:r>
              <a:rPr lang="en-US" dirty="0" smtClean="0"/>
              <a:t>CREDIT </a:t>
            </a:r>
          </a:p>
        </p:txBody>
      </p:sp>
      <p:sp>
        <p:nvSpPr>
          <p:cNvPr id="120837" name="Rectangle 5"/>
          <p:cNvSpPr>
            <a:spLocks noGrp="1" noChangeArrowheads="1"/>
          </p:cNvSpPr>
          <p:nvPr>
            <p:ph sz="half" idx="1"/>
          </p:nvPr>
        </p:nvSpPr>
        <p:spPr>
          <a:xfrm>
            <a:off x="1676400" y="1219200"/>
            <a:ext cx="4343400" cy="5257800"/>
          </a:xfrm>
        </p:spPr>
        <p:txBody>
          <a:bodyPr/>
          <a:lstStyle/>
          <a:p>
            <a:pPr eaLnBrk="1" hangingPunct="1">
              <a:defRPr/>
            </a:pPr>
            <a:r>
              <a:rPr lang="en-US" sz="2800" dirty="0" smtClean="0"/>
              <a:t>ADVANTAGES</a:t>
            </a:r>
          </a:p>
          <a:p>
            <a:pPr lvl="1" eaLnBrk="1" hangingPunct="1">
              <a:defRPr/>
            </a:pPr>
            <a:r>
              <a:rPr lang="en-US" sz="2400" dirty="0" smtClean="0"/>
              <a:t>Convenient</a:t>
            </a:r>
          </a:p>
          <a:p>
            <a:pPr lvl="1" eaLnBrk="1" hangingPunct="1">
              <a:defRPr/>
            </a:pPr>
            <a:r>
              <a:rPr lang="en-US" sz="2400" dirty="0" smtClean="0"/>
              <a:t>Useful for emergencies</a:t>
            </a:r>
          </a:p>
          <a:p>
            <a:pPr lvl="1" eaLnBrk="1" hangingPunct="1">
              <a:defRPr/>
            </a:pPr>
            <a:r>
              <a:rPr lang="en-US" sz="2400" dirty="0" smtClean="0"/>
              <a:t>Often required to hold a reservation</a:t>
            </a:r>
          </a:p>
          <a:p>
            <a:pPr lvl="1" eaLnBrk="1" hangingPunct="1">
              <a:defRPr/>
            </a:pPr>
            <a:r>
              <a:rPr lang="en-US" sz="2400" dirty="0" smtClean="0"/>
              <a:t>Ability to purchase expensive items sooner</a:t>
            </a:r>
          </a:p>
          <a:p>
            <a:pPr lvl="1" eaLnBrk="1" hangingPunct="1">
              <a:defRPr/>
            </a:pPr>
            <a:r>
              <a:rPr lang="en-US" sz="2400" dirty="0" smtClean="0"/>
              <a:t>Eliminates the need to carry large amounts of cash</a:t>
            </a:r>
          </a:p>
        </p:txBody>
      </p:sp>
      <p:sp>
        <p:nvSpPr>
          <p:cNvPr id="120838" name="Rectangle 6"/>
          <p:cNvSpPr>
            <a:spLocks noGrp="1" noChangeArrowheads="1"/>
          </p:cNvSpPr>
          <p:nvPr>
            <p:ph sz="half" idx="2"/>
          </p:nvPr>
        </p:nvSpPr>
        <p:spPr>
          <a:xfrm>
            <a:off x="6172200" y="1219200"/>
            <a:ext cx="4267200" cy="5257800"/>
          </a:xfrm>
        </p:spPr>
        <p:txBody>
          <a:bodyPr/>
          <a:lstStyle/>
          <a:p>
            <a:pPr eaLnBrk="1" hangingPunct="1">
              <a:defRPr/>
            </a:pPr>
            <a:r>
              <a:rPr lang="en-US" sz="2800" dirty="0" smtClean="0"/>
              <a:t>DISADVANTAGES</a:t>
            </a:r>
          </a:p>
          <a:p>
            <a:pPr lvl="1" eaLnBrk="1" hangingPunct="1">
              <a:defRPr/>
            </a:pPr>
            <a:r>
              <a:rPr lang="en-US" sz="2400" dirty="0" smtClean="0"/>
              <a:t>Paying interest</a:t>
            </a:r>
          </a:p>
          <a:p>
            <a:pPr lvl="1" eaLnBrk="1" hangingPunct="1">
              <a:defRPr/>
            </a:pPr>
            <a:r>
              <a:rPr lang="en-US" sz="2400" dirty="0" smtClean="0"/>
              <a:t>Additional fees are common</a:t>
            </a:r>
          </a:p>
          <a:p>
            <a:pPr lvl="1" eaLnBrk="1" hangingPunct="1">
              <a:defRPr/>
            </a:pPr>
            <a:r>
              <a:rPr lang="en-US" sz="2400" dirty="0" smtClean="0"/>
              <a:t>Temptation to overspend</a:t>
            </a:r>
          </a:p>
          <a:p>
            <a:pPr lvl="1" eaLnBrk="1" hangingPunct="1">
              <a:defRPr/>
            </a:pPr>
            <a:r>
              <a:rPr lang="en-US" sz="2400" dirty="0" smtClean="0"/>
              <a:t>Can cause large amounts of debt</a:t>
            </a:r>
          </a:p>
          <a:p>
            <a:pPr lvl="1" eaLnBrk="1" hangingPunct="1">
              <a:defRPr/>
            </a:pPr>
            <a:r>
              <a:rPr lang="en-US" sz="2400" dirty="0" smtClean="0"/>
              <a:t>Identity theft</a:t>
            </a:r>
          </a:p>
          <a:p>
            <a:pPr lvl="1" eaLnBrk="1" hangingPunct="1">
              <a:buFont typeface="Wingdings" panose="05000000000000000000" pitchFamily="2" charset="2"/>
              <a:buNone/>
              <a:defRPr/>
            </a:pPr>
            <a:endParaRPr lang="en-US" dirty="0" smtClean="0"/>
          </a:p>
        </p:txBody>
      </p:sp>
    </p:spTree>
    <p:extLst>
      <p:ext uri="{BB962C8B-B14F-4D97-AF65-F5344CB8AC3E}">
        <p14:creationId xmlns:p14="http://schemas.microsoft.com/office/powerpoint/2010/main" val="36551811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20837">
                                            <p:txEl>
                                              <p:pRg st="0" end="0"/>
                                            </p:txEl>
                                          </p:spTgt>
                                        </p:tgtEl>
                                        <p:attrNameLst>
                                          <p:attrName>style.visibility</p:attrName>
                                        </p:attrNameLst>
                                      </p:cBhvr>
                                      <p:to>
                                        <p:strVal val="visible"/>
                                      </p:to>
                                    </p:set>
                                    <p:animEffect transition="in" filter="wipe(down)">
                                      <p:cBhvr>
                                        <p:cTn id="7" dur="500"/>
                                        <p:tgtEl>
                                          <p:spTgt spid="12083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20838">
                                            <p:txEl>
                                              <p:pRg st="0" end="0"/>
                                            </p:txEl>
                                          </p:spTgt>
                                        </p:tgtEl>
                                        <p:attrNameLst>
                                          <p:attrName>style.visibility</p:attrName>
                                        </p:attrNameLst>
                                      </p:cBhvr>
                                      <p:to>
                                        <p:strVal val="visible"/>
                                      </p:to>
                                    </p:set>
                                    <p:animEffect transition="in" filter="wipe(down)">
                                      <p:cBhvr>
                                        <p:cTn id="12" dur="500"/>
                                        <p:tgtEl>
                                          <p:spTgt spid="12083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120837">
                                            <p:txEl>
                                              <p:pRg st="1" end="1"/>
                                            </p:txEl>
                                          </p:spTgt>
                                        </p:tgtEl>
                                        <p:attrNameLst>
                                          <p:attrName>style.visibility</p:attrName>
                                        </p:attrNameLst>
                                      </p:cBhvr>
                                      <p:to>
                                        <p:strVal val="visible"/>
                                      </p:to>
                                    </p:set>
                                    <p:animEffect transition="in" filter="wipe(down)">
                                      <p:cBhvr>
                                        <p:cTn id="17" dur="500"/>
                                        <p:tgtEl>
                                          <p:spTgt spid="120837">
                                            <p:txEl>
                                              <p:pRg st="1" end="1"/>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120837">
                                            <p:txEl>
                                              <p:pRg st="2" end="2"/>
                                            </p:txEl>
                                          </p:spTgt>
                                        </p:tgtEl>
                                        <p:attrNameLst>
                                          <p:attrName>style.visibility</p:attrName>
                                        </p:attrNameLst>
                                      </p:cBhvr>
                                      <p:to>
                                        <p:strVal val="visible"/>
                                      </p:to>
                                    </p:set>
                                    <p:animEffect transition="in" filter="wipe(down)">
                                      <p:cBhvr>
                                        <p:cTn id="20" dur="500"/>
                                        <p:tgtEl>
                                          <p:spTgt spid="120837">
                                            <p:txEl>
                                              <p:pRg st="2" end="2"/>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120837">
                                            <p:txEl>
                                              <p:pRg st="3" end="3"/>
                                            </p:txEl>
                                          </p:spTgt>
                                        </p:tgtEl>
                                        <p:attrNameLst>
                                          <p:attrName>style.visibility</p:attrName>
                                        </p:attrNameLst>
                                      </p:cBhvr>
                                      <p:to>
                                        <p:strVal val="visible"/>
                                      </p:to>
                                    </p:set>
                                    <p:animEffect transition="in" filter="wipe(down)">
                                      <p:cBhvr>
                                        <p:cTn id="23" dur="500"/>
                                        <p:tgtEl>
                                          <p:spTgt spid="120837">
                                            <p:txEl>
                                              <p:pRg st="3" end="3"/>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120837">
                                            <p:txEl>
                                              <p:pRg st="4" end="4"/>
                                            </p:txEl>
                                          </p:spTgt>
                                        </p:tgtEl>
                                        <p:attrNameLst>
                                          <p:attrName>style.visibility</p:attrName>
                                        </p:attrNameLst>
                                      </p:cBhvr>
                                      <p:to>
                                        <p:strVal val="visible"/>
                                      </p:to>
                                    </p:set>
                                    <p:animEffect transition="in" filter="wipe(down)">
                                      <p:cBhvr>
                                        <p:cTn id="26" dur="500"/>
                                        <p:tgtEl>
                                          <p:spTgt spid="120837">
                                            <p:txEl>
                                              <p:pRg st="4" end="4"/>
                                            </p:txEl>
                                          </p:spTgt>
                                        </p:tgtEl>
                                      </p:cBhvr>
                                    </p:animEffect>
                                  </p:childTnLst>
                                </p:cTn>
                              </p:par>
                              <p:par>
                                <p:cTn id="27" presetID="22" presetClass="entr" presetSubtype="4" fill="hold" nodeType="withEffect">
                                  <p:stCondLst>
                                    <p:cond delay="0"/>
                                  </p:stCondLst>
                                  <p:childTnLst>
                                    <p:set>
                                      <p:cBhvr>
                                        <p:cTn id="28" dur="1" fill="hold">
                                          <p:stCondLst>
                                            <p:cond delay="0"/>
                                          </p:stCondLst>
                                        </p:cTn>
                                        <p:tgtEl>
                                          <p:spTgt spid="120837">
                                            <p:txEl>
                                              <p:pRg st="5" end="5"/>
                                            </p:txEl>
                                          </p:spTgt>
                                        </p:tgtEl>
                                        <p:attrNameLst>
                                          <p:attrName>style.visibility</p:attrName>
                                        </p:attrNameLst>
                                      </p:cBhvr>
                                      <p:to>
                                        <p:strVal val="visible"/>
                                      </p:to>
                                    </p:set>
                                    <p:animEffect transition="in" filter="wipe(down)">
                                      <p:cBhvr>
                                        <p:cTn id="29" dur="500"/>
                                        <p:tgtEl>
                                          <p:spTgt spid="120837">
                                            <p:txEl>
                                              <p:pRg st="5" end="5"/>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4" fill="hold" nodeType="clickEffect">
                                  <p:stCondLst>
                                    <p:cond delay="0"/>
                                  </p:stCondLst>
                                  <p:childTnLst>
                                    <p:set>
                                      <p:cBhvr>
                                        <p:cTn id="33" dur="1" fill="hold">
                                          <p:stCondLst>
                                            <p:cond delay="0"/>
                                          </p:stCondLst>
                                        </p:cTn>
                                        <p:tgtEl>
                                          <p:spTgt spid="120838">
                                            <p:txEl>
                                              <p:pRg st="1" end="1"/>
                                            </p:txEl>
                                          </p:spTgt>
                                        </p:tgtEl>
                                        <p:attrNameLst>
                                          <p:attrName>style.visibility</p:attrName>
                                        </p:attrNameLst>
                                      </p:cBhvr>
                                      <p:to>
                                        <p:strVal val="visible"/>
                                      </p:to>
                                    </p:set>
                                    <p:animEffect transition="in" filter="wipe(down)">
                                      <p:cBhvr>
                                        <p:cTn id="34" dur="500"/>
                                        <p:tgtEl>
                                          <p:spTgt spid="120838">
                                            <p:txEl>
                                              <p:pRg st="1" end="1"/>
                                            </p:txEl>
                                          </p:spTgt>
                                        </p:tgtEl>
                                      </p:cBhvr>
                                    </p:animEffect>
                                  </p:childTnLst>
                                </p:cTn>
                              </p:par>
                              <p:par>
                                <p:cTn id="35" presetID="22" presetClass="entr" presetSubtype="4" fill="hold" nodeType="withEffect">
                                  <p:stCondLst>
                                    <p:cond delay="0"/>
                                  </p:stCondLst>
                                  <p:childTnLst>
                                    <p:set>
                                      <p:cBhvr>
                                        <p:cTn id="36" dur="1" fill="hold">
                                          <p:stCondLst>
                                            <p:cond delay="0"/>
                                          </p:stCondLst>
                                        </p:cTn>
                                        <p:tgtEl>
                                          <p:spTgt spid="120838">
                                            <p:txEl>
                                              <p:pRg st="2" end="2"/>
                                            </p:txEl>
                                          </p:spTgt>
                                        </p:tgtEl>
                                        <p:attrNameLst>
                                          <p:attrName>style.visibility</p:attrName>
                                        </p:attrNameLst>
                                      </p:cBhvr>
                                      <p:to>
                                        <p:strVal val="visible"/>
                                      </p:to>
                                    </p:set>
                                    <p:animEffect transition="in" filter="wipe(down)">
                                      <p:cBhvr>
                                        <p:cTn id="37" dur="500"/>
                                        <p:tgtEl>
                                          <p:spTgt spid="120838">
                                            <p:txEl>
                                              <p:pRg st="2" end="2"/>
                                            </p:txEl>
                                          </p:spTgt>
                                        </p:tgtEl>
                                      </p:cBhvr>
                                    </p:animEffect>
                                  </p:childTnLst>
                                </p:cTn>
                              </p:par>
                              <p:par>
                                <p:cTn id="38" presetID="22" presetClass="entr" presetSubtype="4" fill="hold" nodeType="withEffect">
                                  <p:stCondLst>
                                    <p:cond delay="0"/>
                                  </p:stCondLst>
                                  <p:childTnLst>
                                    <p:set>
                                      <p:cBhvr>
                                        <p:cTn id="39" dur="1" fill="hold">
                                          <p:stCondLst>
                                            <p:cond delay="0"/>
                                          </p:stCondLst>
                                        </p:cTn>
                                        <p:tgtEl>
                                          <p:spTgt spid="120838">
                                            <p:txEl>
                                              <p:pRg st="3" end="3"/>
                                            </p:txEl>
                                          </p:spTgt>
                                        </p:tgtEl>
                                        <p:attrNameLst>
                                          <p:attrName>style.visibility</p:attrName>
                                        </p:attrNameLst>
                                      </p:cBhvr>
                                      <p:to>
                                        <p:strVal val="visible"/>
                                      </p:to>
                                    </p:set>
                                    <p:animEffect transition="in" filter="wipe(down)">
                                      <p:cBhvr>
                                        <p:cTn id="40" dur="500"/>
                                        <p:tgtEl>
                                          <p:spTgt spid="120838">
                                            <p:txEl>
                                              <p:pRg st="3" end="3"/>
                                            </p:txEl>
                                          </p:spTgt>
                                        </p:tgtEl>
                                      </p:cBhvr>
                                    </p:animEffect>
                                  </p:childTnLst>
                                </p:cTn>
                              </p:par>
                              <p:par>
                                <p:cTn id="41" presetID="22" presetClass="entr" presetSubtype="4" fill="hold" nodeType="withEffect">
                                  <p:stCondLst>
                                    <p:cond delay="0"/>
                                  </p:stCondLst>
                                  <p:childTnLst>
                                    <p:set>
                                      <p:cBhvr>
                                        <p:cTn id="42" dur="1" fill="hold">
                                          <p:stCondLst>
                                            <p:cond delay="0"/>
                                          </p:stCondLst>
                                        </p:cTn>
                                        <p:tgtEl>
                                          <p:spTgt spid="120838">
                                            <p:txEl>
                                              <p:pRg st="4" end="4"/>
                                            </p:txEl>
                                          </p:spTgt>
                                        </p:tgtEl>
                                        <p:attrNameLst>
                                          <p:attrName>style.visibility</p:attrName>
                                        </p:attrNameLst>
                                      </p:cBhvr>
                                      <p:to>
                                        <p:strVal val="visible"/>
                                      </p:to>
                                    </p:set>
                                    <p:animEffect transition="in" filter="wipe(down)">
                                      <p:cBhvr>
                                        <p:cTn id="43" dur="500"/>
                                        <p:tgtEl>
                                          <p:spTgt spid="120838">
                                            <p:txEl>
                                              <p:pRg st="4" end="4"/>
                                            </p:txEl>
                                          </p:spTgt>
                                        </p:tgtEl>
                                      </p:cBhvr>
                                    </p:animEffect>
                                  </p:childTnLst>
                                </p:cTn>
                              </p:par>
                              <p:par>
                                <p:cTn id="44" presetID="22" presetClass="entr" presetSubtype="4" fill="hold" nodeType="withEffect">
                                  <p:stCondLst>
                                    <p:cond delay="0"/>
                                  </p:stCondLst>
                                  <p:childTnLst>
                                    <p:set>
                                      <p:cBhvr>
                                        <p:cTn id="45" dur="1" fill="hold">
                                          <p:stCondLst>
                                            <p:cond delay="0"/>
                                          </p:stCondLst>
                                        </p:cTn>
                                        <p:tgtEl>
                                          <p:spTgt spid="120838">
                                            <p:txEl>
                                              <p:pRg st="5" end="5"/>
                                            </p:txEl>
                                          </p:spTgt>
                                        </p:tgtEl>
                                        <p:attrNameLst>
                                          <p:attrName>style.visibility</p:attrName>
                                        </p:attrNameLst>
                                      </p:cBhvr>
                                      <p:to>
                                        <p:strVal val="visible"/>
                                      </p:to>
                                    </p:set>
                                    <p:animEffect transition="in" filter="wipe(down)">
                                      <p:cBhvr>
                                        <p:cTn id="46" dur="500"/>
                                        <p:tgtEl>
                                          <p:spTgt spid="12083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pPr eaLnBrk="1" hangingPunct="1">
              <a:defRPr/>
            </a:pPr>
            <a:r>
              <a:rPr lang="en-US" dirty="0" smtClean="0"/>
              <a:t>CREDIT SCORES</a:t>
            </a:r>
          </a:p>
        </p:txBody>
      </p:sp>
      <p:sp>
        <p:nvSpPr>
          <p:cNvPr id="114691" name="Rectangle 3"/>
          <p:cNvSpPr>
            <a:spLocks noGrp="1" noChangeArrowheads="1"/>
          </p:cNvSpPr>
          <p:nvPr>
            <p:ph type="body" sz="half" idx="1"/>
          </p:nvPr>
        </p:nvSpPr>
        <p:spPr>
          <a:xfrm>
            <a:off x="1981200" y="2286000"/>
            <a:ext cx="8229600" cy="4953000"/>
          </a:xfrm>
        </p:spPr>
        <p:txBody>
          <a:bodyPr/>
          <a:lstStyle/>
          <a:p>
            <a:pPr eaLnBrk="1" hangingPunct="1">
              <a:defRPr/>
            </a:pPr>
            <a:r>
              <a:rPr lang="en-US" sz="2800" dirty="0"/>
              <a:t>What is a credit score or FICO</a:t>
            </a:r>
            <a:r>
              <a:rPr lang="en-US" sz="2800" dirty="0">
                <a:cs typeface="Arial" charset="0"/>
              </a:rPr>
              <a:t>®</a:t>
            </a:r>
            <a:r>
              <a:rPr lang="en-US" sz="2800" dirty="0"/>
              <a:t> score?</a:t>
            </a:r>
          </a:p>
          <a:p>
            <a:pPr lvl="1" eaLnBrk="1" hangingPunct="1">
              <a:defRPr/>
            </a:pPr>
            <a:r>
              <a:rPr lang="en-US" sz="2400" dirty="0" smtClean="0"/>
              <a:t>A prediction of how likely you are to pay your bills</a:t>
            </a:r>
          </a:p>
          <a:p>
            <a:pPr lvl="1" eaLnBrk="1" hangingPunct="1">
              <a:defRPr/>
            </a:pPr>
            <a:r>
              <a:rPr lang="en-US" sz="2400" dirty="0" smtClean="0"/>
              <a:t>A number between 300 and 850 derived from  many different factors</a:t>
            </a:r>
          </a:p>
          <a:p>
            <a:pPr lvl="1" eaLnBrk="1" hangingPunct="1">
              <a:defRPr/>
            </a:pPr>
            <a:r>
              <a:rPr lang="en-US" sz="2400" dirty="0" smtClean="0"/>
              <a:t>A number that drives the approval of credit extensions and the interest rate you pay on those extensions</a:t>
            </a:r>
          </a:p>
        </p:txBody>
      </p:sp>
      <p:pic>
        <p:nvPicPr>
          <p:cNvPr id="8196" name="Picture 5" descr="j0078826"/>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6972300" y="847726"/>
            <a:ext cx="1600200" cy="911225"/>
          </a:xfrm>
        </p:spPr>
      </p:pic>
    </p:spTree>
    <p:extLst>
      <p:ext uri="{BB962C8B-B14F-4D97-AF65-F5344CB8AC3E}">
        <p14:creationId xmlns:p14="http://schemas.microsoft.com/office/powerpoint/2010/main" val="40286096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anim calcmode="lin" valueType="num">
                                      <p:cBhvr>
                                        <p:cTn id="7" dur="500" fill="hold"/>
                                        <p:tgtEl>
                                          <p:spTgt spid="11469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1469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14691">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114691">
                                            <p:txEl>
                                              <p:pRg st="1" end="1"/>
                                            </p:txEl>
                                          </p:spTgt>
                                        </p:tgtEl>
                                        <p:attrNameLst>
                                          <p:attrName>style.visibility</p:attrName>
                                        </p:attrNameLst>
                                      </p:cBhvr>
                                      <p:to>
                                        <p:strVal val="visible"/>
                                      </p:to>
                                    </p:set>
                                    <p:anim calcmode="lin" valueType="num">
                                      <p:cBhvr>
                                        <p:cTn id="14" dur="500" fill="hold"/>
                                        <p:tgtEl>
                                          <p:spTgt spid="114691">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114691">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114691">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nodeType="clickEffect">
                                  <p:stCondLst>
                                    <p:cond delay="0"/>
                                  </p:stCondLst>
                                  <p:childTnLst>
                                    <p:set>
                                      <p:cBhvr>
                                        <p:cTn id="20" dur="1" fill="hold">
                                          <p:stCondLst>
                                            <p:cond delay="0"/>
                                          </p:stCondLst>
                                        </p:cTn>
                                        <p:tgtEl>
                                          <p:spTgt spid="114691">
                                            <p:txEl>
                                              <p:pRg st="2" end="2"/>
                                            </p:txEl>
                                          </p:spTgt>
                                        </p:tgtEl>
                                        <p:attrNameLst>
                                          <p:attrName>style.visibility</p:attrName>
                                        </p:attrNameLst>
                                      </p:cBhvr>
                                      <p:to>
                                        <p:strVal val="visible"/>
                                      </p:to>
                                    </p:set>
                                    <p:anim calcmode="lin" valueType="num">
                                      <p:cBhvr>
                                        <p:cTn id="21" dur="500" fill="hold"/>
                                        <p:tgtEl>
                                          <p:spTgt spid="114691">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114691">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114691">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nodeType="clickEffect">
                                  <p:stCondLst>
                                    <p:cond delay="0"/>
                                  </p:stCondLst>
                                  <p:childTnLst>
                                    <p:set>
                                      <p:cBhvr>
                                        <p:cTn id="27" dur="1" fill="hold">
                                          <p:stCondLst>
                                            <p:cond delay="0"/>
                                          </p:stCondLst>
                                        </p:cTn>
                                        <p:tgtEl>
                                          <p:spTgt spid="114691">
                                            <p:txEl>
                                              <p:pRg st="3" end="3"/>
                                            </p:txEl>
                                          </p:spTgt>
                                        </p:tgtEl>
                                        <p:attrNameLst>
                                          <p:attrName>style.visibility</p:attrName>
                                        </p:attrNameLst>
                                      </p:cBhvr>
                                      <p:to>
                                        <p:strVal val="visible"/>
                                      </p:to>
                                    </p:set>
                                    <p:anim calcmode="lin" valueType="num">
                                      <p:cBhvr>
                                        <p:cTn id="28" dur="500" fill="hold"/>
                                        <p:tgtEl>
                                          <p:spTgt spid="114691">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114691">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1146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normAutofit/>
          </a:bodyPr>
          <a:lstStyle/>
          <a:p>
            <a:pPr eaLnBrk="1" hangingPunct="1">
              <a:defRPr/>
            </a:pPr>
            <a:r>
              <a:rPr lang="en-US" dirty="0"/>
              <a:t>CREDIT SCORE KEY FACTORS</a:t>
            </a:r>
          </a:p>
        </p:txBody>
      </p:sp>
      <p:sp>
        <p:nvSpPr>
          <p:cNvPr id="115715" name="Rectangle 3"/>
          <p:cNvSpPr>
            <a:spLocks noGrp="1" noChangeArrowheads="1"/>
          </p:cNvSpPr>
          <p:nvPr>
            <p:ph idx="1"/>
          </p:nvPr>
        </p:nvSpPr>
        <p:spPr/>
        <p:txBody>
          <a:bodyPr>
            <a:normAutofit lnSpcReduction="10000"/>
          </a:bodyPr>
          <a:lstStyle/>
          <a:p>
            <a:pPr eaLnBrk="1" hangingPunct="1">
              <a:defRPr/>
            </a:pPr>
            <a:r>
              <a:rPr lang="en-US" sz="3000" dirty="0" smtClean="0"/>
              <a:t>The FICO</a:t>
            </a:r>
            <a:r>
              <a:rPr lang="en-US" sz="3000" dirty="0">
                <a:cs typeface="Arial" charset="0"/>
              </a:rPr>
              <a:t>® </a:t>
            </a:r>
            <a:r>
              <a:rPr lang="en-US" sz="3000" dirty="0" smtClean="0">
                <a:cs typeface="Arial" charset="0"/>
              </a:rPr>
              <a:t>scoring model looks at more than 20 factors in five categories.</a:t>
            </a:r>
          </a:p>
          <a:p>
            <a:pPr lvl="1" eaLnBrk="1" hangingPunct="1">
              <a:defRPr/>
            </a:pPr>
            <a:r>
              <a:rPr lang="en-US" sz="2600" dirty="0">
                <a:cs typeface="Arial" charset="0"/>
              </a:rPr>
              <a:t>How you pay your bills (35%)</a:t>
            </a:r>
          </a:p>
          <a:p>
            <a:pPr lvl="1" eaLnBrk="1" hangingPunct="1">
              <a:defRPr/>
            </a:pPr>
            <a:r>
              <a:rPr lang="en-US" sz="2600" dirty="0">
                <a:cs typeface="Arial" charset="0"/>
              </a:rPr>
              <a:t>Amount of money you owe and the amount of available credit (30%)</a:t>
            </a:r>
          </a:p>
          <a:p>
            <a:pPr lvl="1" eaLnBrk="1" hangingPunct="1">
              <a:defRPr/>
            </a:pPr>
            <a:r>
              <a:rPr lang="en-US" sz="2600" dirty="0">
                <a:cs typeface="Arial" charset="0"/>
              </a:rPr>
              <a:t>Length of credit history (15%)</a:t>
            </a:r>
          </a:p>
          <a:p>
            <a:pPr lvl="1" eaLnBrk="1" hangingPunct="1">
              <a:defRPr/>
            </a:pPr>
            <a:r>
              <a:rPr lang="en-US" sz="2600" dirty="0">
                <a:cs typeface="Arial" charset="0"/>
              </a:rPr>
              <a:t>Mix of credit (10%)</a:t>
            </a:r>
          </a:p>
          <a:p>
            <a:pPr lvl="1" eaLnBrk="1" hangingPunct="1">
              <a:defRPr/>
            </a:pPr>
            <a:r>
              <a:rPr lang="en-US" sz="2600" dirty="0">
                <a:cs typeface="Arial" charset="0"/>
              </a:rPr>
              <a:t>New credit applications (10%)</a:t>
            </a:r>
          </a:p>
        </p:txBody>
      </p:sp>
    </p:spTree>
    <p:extLst>
      <p:ext uri="{BB962C8B-B14F-4D97-AF65-F5344CB8AC3E}">
        <p14:creationId xmlns:p14="http://schemas.microsoft.com/office/powerpoint/2010/main" val="31334132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pPr eaLnBrk="1" hangingPunct="1">
              <a:defRPr/>
            </a:pPr>
            <a:r>
              <a:rPr lang="en-US" dirty="0" smtClean="0"/>
              <a:t>RANGE OF CREDIT SCORES</a:t>
            </a:r>
          </a:p>
        </p:txBody>
      </p:sp>
      <p:sp>
        <p:nvSpPr>
          <p:cNvPr id="126979" name="Rectangle 3"/>
          <p:cNvSpPr>
            <a:spLocks noGrp="1" noChangeArrowheads="1"/>
          </p:cNvSpPr>
          <p:nvPr>
            <p:ph idx="1"/>
          </p:nvPr>
        </p:nvSpPr>
        <p:spPr/>
        <p:txBody>
          <a:bodyPr>
            <a:normAutofit lnSpcReduction="10000"/>
          </a:bodyPr>
          <a:lstStyle/>
          <a:p>
            <a:pPr eaLnBrk="1" hangingPunct="1">
              <a:defRPr/>
            </a:pPr>
            <a:r>
              <a:rPr lang="en-US" dirty="0" smtClean="0"/>
              <a:t>The following are some basic guidelines for interpreting a credit score:</a:t>
            </a:r>
          </a:p>
          <a:p>
            <a:pPr lvl="1" eaLnBrk="1" hangingPunct="1">
              <a:defRPr/>
            </a:pPr>
            <a:r>
              <a:rPr lang="en-US" sz="2600" dirty="0" smtClean="0"/>
              <a:t>620 and below – Poor credit</a:t>
            </a:r>
          </a:p>
          <a:p>
            <a:pPr lvl="1" eaLnBrk="1" hangingPunct="1">
              <a:defRPr/>
            </a:pPr>
            <a:r>
              <a:rPr lang="en-US" sz="2600" dirty="0" smtClean="0"/>
              <a:t>621-690 – Fair credit</a:t>
            </a:r>
          </a:p>
          <a:p>
            <a:pPr lvl="1" eaLnBrk="1" hangingPunct="1">
              <a:defRPr/>
            </a:pPr>
            <a:r>
              <a:rPr lang="en-US" sz="2600" dirty="0" smtClean="0"/>
              <a:t>691-720 – Good credit</a:t>
            </a:r>
          </a:p>
          <a:p>
            <a:pPr lvl="1" eaLnBrk="1" hangingPunct="1">
              <a:defRPr/>
            </a:pPr>
            <a:r>
              <a:rPr lang="en-US" sz="2600" dirty="0" smtClean="0"/>
              <a:t>721-750 – Good to excellent credit</a:t>
            </a:r>
          </a:p>
          <a:p>
            <a:pPr lvl="1" eaLnBrk="1" hangingPunct="1">
              <a:defRPr/>
            </a:pPr>
            <a:r>
              <a:rPr lang="en-US" sz="2600" dirty="0" smtClean="0"/>
              <a:t>751-800 – Excellent credit</a:t>
            </a:r>
          </a:p>
          <a:p>
            <a:pPr lvl="1" eaLnBrk="1" hangingPunct="1">
              <a:defRPr/>
            </a:pPr>
            <a:r>
              <a:rPr lang="en-US" sz="2600" dirty="0" smtClean="0"/>
              <a:t>801 and above – Nearly perfect credit</a:t>
            </a:r>
          </a:p>
        </p:txBody>
      </p:sp>
    </p:spTree>
    <p:extLst>
      <p:ext uri="{BB962C8B-B14F-4D97-AF65-F5344CB8AC3E}">
        <p14:creationId xmlns:p14="http://schemas.microsoft.com/office/powerpoint/2010/main" val="3075076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5154" name="Group 226"/>
          <p:cNvGraphicFramePr>
            <a:graphicFrameLocks noGrp="1"/>
          </p:cNvGraphicFramePr>
          <p:nvPr>
            <p:ph idx="1"/>
          </p:nvPr>
        </p:nvGraphicFramePr>
        <p:xfrm>
          <a:off x="2819400" y="2133601"/>
          <a:ext cx="6248400" cy="4405311"/>
        </p:xfrm>
        <a:graphic>
          <a:graphicData uri="http://schemas.openxmlformats.org/drawingml/2006/table">
            <a:tbl>
              <a:tblPr/>
              <a:tblGrid>
                <a:gridCol w="3124200"/>
                <a:gridCol w="3124200"/>
              </a:tblGrid>
              <a:tr h="4877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600" b="1" i="0" u="none" strike="noStrike" cap="none" normalizeH="0" baseline="0" dirty="0" smtClean="0">
                          <a:ln>
                            <a:noFill/>
                          </a:ln>
                          <a:solidFill>
                            <a:srgbClr val="FFFFFF"/>
                          </a:solidFill>
                          <a:effectLst/>
                          <a:latin typeface="Arial" charset="0"/>
                          <a:cs typeface="Arial" charset="0"/>
                        </a:rPr>
                        <a:t>CREDIT SCORE</a:t>
                      </a:r>
                      <a:endParaRPr kumimoji="0" lang="en-US" sz="1800" b="0" i="0" u="none" strike="noStrike" cap="none" normalizeH="0" baseline="0" dirty="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3333"/>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600" b="1" i="0" u="none" strike="noStrike" cap="none" normalizeH="0" baseline="0" dirty="0" smtClean="0">
                          <a:ln>
                            <a:noFill/>
                          </a:ln>
                          <a:solidFill>
                            <a:srgbClr val="FFFFFF"/>
                          </a:solidFill>
                          <a:effectLst/>
                          <a:latin typeface="Arial" charset="0"/>
                          <a:cs typeface="Arial" charset="0"/>
                        </a:rPr>
                        <a:t>PERCENTAGE</a:t>
                      </a:r>
                      <a:endParaRPr kumimoji="0" lang="en-US" sz="1800" b="0" i="0" u="none" strike="noStrike" cap="none" normalizeH="0" baseline="0" dirty="0" smtClean="0">
                        <a:ln>
                          <a:noFill/>
                        </a:ln>
                        <a:solidFill>
                          <a:schemeClr val="tx1"/>
                        </a:solidFill>
                        <a:effectLst/>
                        <a:latin typeface="Arial" charset="0"/>
                      </a:endParaRPr>
                    </a:p>
                  </a:txBody>
                  <a:tcPr marT="45727" marB="45727"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3333"/>
                    </a:solidFill>
                  </a:tcPr>
                </a:tc>
              </a:tr>
              <a:tr h="50331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Arial" charset="0"/>
                        </a:rPr>
                        <a:t>499 and  below</a:t>
                      </a:r>
                      <a:endParaRPr kumimoji="0" lang="en-US" sz="1800" b="0" i="0" u="none" strike="noStrike" cap="none" normalizeH="0" baseline="0" dirty="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Arial" charset="0"/>
                        </a:rPr>
                        <a:t>2 percent</a:t>
                      </a:r>
                      <a:endParaRPr kumimoji="0" lang="en-US" sz="1800" b="0" i="0" u="none" strike="noStrike" cap="none" normalizeH="0" baseline="0" dirty="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4877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Arial" charset="0"/>
                        </a:rPr>
                        <a:t>500-549</a:t>
                      </a:r>
                      <a:endParaRPr kumimoji="0" lang="en-US" sz="1800" b="0" i="0" u="none" strike="noStrike" cap="none" normalizeH="0" baseline="0" dirty="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Arial" charset="0"/>
                        </a:rPr>
                        <a:t>5 percent</a:t>
                      </a:r>
                      <a:endParaRPr kumimoji="0" lang="en-US" sz="1800" b="0" i="0" u="none" strike="noStrike" cap="none" normalizeH="0" baseline="0" dirty="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77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Arial" charset="0"/>
                        </a:rPr>
                        <a:t>550-599</a:t>
                      </a:r>
                      <a:endParaRPr kumimoji="0" lang="en-US" sz="1800" b="0" i="0" u="none" strike="noStrike" cap="none" normalizeH="0" baseline="0" dirty="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Arial" charset="0"/>
                        </a:rPr>
                        <a:t>8 percent</a:t>
                      </a:r>
                      <a:endParaRPr kumimoji="0" lang="en-US" sz="1800" b="0" i="0" u="none" strike="noStrike" cap="none" normalizeH="0" baseline="0" dirty="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4877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Arial" charset="0"/>
                        </a:rPr>
                        <a:t>600-649</a:t>
                      </a:r>
                      <a:endParaRPr kumimoji="0" lang="en-US" sz="1800" b="0" i="0" u="none" strike="noStrike" cap="none" normalizeH="0" baseline="0" dirty="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Arial" charset="0"/>
                        </a:rPr>
                        <a:t>12 percent</a:t>
                      </a:r>
                      <a:endParaRPr kumimoji="0" lang="en-US" sz="1800" b="0" i="0" u="none" strike="noStrike" cap="none" normalizeH="0" baseline="0" dirty="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77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Arial" charset="0"/>
                        </a:rPr>
                        <a:t>650-699</a:t>
                      </a:r>
                      <a:endParaRPr kumimoji="0" lang="en-US" sz="1800" b="0" i="0" u="none" strike="noStrike" cap="none" normalizeH="0" baseline="0" dirty="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Arial" charset="0"/>
                        </a:rPr>
                        <a:t>15 percent</a:t>
                      </a:r>
                      <a:endParaRPr kumimoji="0" lang="en-US" sz="1800" b="0" i="0" u="none" strike="noStrike" cap="none" normalizeH="0" baseline="0" dirty="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4877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Arial" charset="0"/>
                        </a:rPr>
                        <a:t>700-749</a:t>
                      </a:r>
                      <a:endParaRPr kumimoji="0" lang="en-US" sz="1800" b="0" i="0" u="none" strike="noStrike" cap="none" normalizeH="0" baseline="0" dirty="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Arial" charset="0"/>
                        </a:rPr>
                        <a:t>18 percent</a:t>
                      </a:r>
                      <a:endParaRPr kumimoji="0" lang="en-US" sz="1800" b="0" i="0" u="none" strike="noStrike" cap="none" normalizeH="0" baseline="0" dirty="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77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Arial" charset="0"/>
                        </a:rPr>
                        <a:t>750-799</a:t>
                      </a:r>
                      <a:endParaRPr kumimoji="0" lang="en-US" sz="1800" b="0" i="0" u="none" strike="noStrike" cap="none" normalizeH="0" baseline="0" dirty="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Arial" charset="0"/>
                        </a:rPr>
                        <a:t>27 percent</a:t>
                      </a:r>
                      <a:endParaRPr kumimoji="0" lang="en-US" sz="1800" b="0" i="0" u="none" strike="noStrike" cap="none" normalizeH="0" baseline="0" dirty="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4877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Arial" charset="0"/>
                        </a:rPr>
                        <a:t>800 and above</a:t>
                      </a:r>
                      <a:endParaRPr kumimoji="0" lang="en-US" sz="1800" b="0" i="0" u="none" strike="noStrike" cap="none" normalizeH="0" baseline="0" dirty="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Arial" charset="0"/>
                        </a:rPr>
                        <a:t>13 percent</a:t>
                      </a:r>
                      <a:endParaRPr kumimoji="0" lang="en-US" sz="1800" b="0" i="0" u="none" strike="noStrike" cap="none" normalizeH="0" baseline="0" dirty="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24931" name="Rectangle 3"/>
          <p:cNvSpPr>
            <a:spLocks noGrp="1" noChangeArrowheads="1"/>
          </p:cNvSpPr>
          <p:nvPr>
            <p:ph type="body" idx="4294967295"/>
          </p:nvPr>
        </p:nvSpPr>
        <p:spPr>
          <a:xfrm>
            <a:off x="495300" y="279400"/>
            <a:ext cx="8229600" cy="4525963"/>
          </a:xfrm>
        </p:spPr>
        <p:txBody>
          <a:bodyPr/>
          <a:lstStyle/>
          <a:p>
            <a:pPr eaLnBrk="1" hangingPunct="1">
              <a:defRPr/>
            </a:pPr>
            <a:r>
              <a:rPr lang="en-US" sz="3600" dirty="0"/>
              <a:t>Fair Isaac reports that the American public’s credit scores break out along these lines:</a:t>
            </a:r>
          </a:p>
        </p:txBody>
      </p:sp>
    </p:spTree>
    <p:extLst>
      <p:ext uri="{BB962C8B-B14F-4D97-AF65-F5344CB8AC3E}">
        <p14:creationId xmlns:p14="http://schemas.microsoft.com/office/powerpoint/2010/main" val="306557082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1630</TotalTime>
  <Words>968</Words>
  <Application>Microsoft Office PowerPoint</Application>
  <PresentationFormat>Widescreen</PresentationFormat>
  <Paragraphs>142</Paragraphs>
  <Slides>18</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Trebuchet MS</vt:lpstr>
      <vt:lpstr>Wingdings</vt:lpstr>
      <vt:lpstr>Wingdings 3</vt:lpstr>
      <vt:lpstr>Facet</vt:lpstr>
      <vt:lpstr>Managing Credit Mansfield University TRiO </vt:lpstr>
      <vt:lpstr>Credit TOPICS</vt:lpstr>
      <vt:lpstr>PowerPoint Presentation</vt:lpstr>
      <vt:lpstr>WHAT IS CREDIT?</vt:lpstr>
      <vt:lpstr>CREDIT </vt:lpstr>
      <vt:lpstr>CREDIT SCORES</vt:lpstr>
      <vt:lpstr>CREDIT SCORE KEY FACTORS</vt:lpstr>
      <vt:lpstr>RANGE OF CREDIT SCORES</vt:lpstr>
      <vt:lpstr>PowerPoint Presentation</vt:lpstr>
      <vt:lpstr>PowerPoint Presentation</vt:lpstr>
      <vt:lpstr>USING CREDIT WISELY</vt:lpstr>
      <vt:lpstr>USING CREDIT WISELY</vt:lpstr>
      <vt:lpstr>USING CREDIT WISELY</vt:lpstr>
      <vt:lpstr>CREDIT CARDS</vt:lpstr>
      <vt:lpstr>TIPS WHEN USING CREDIT CARDS</vt:lpstr>
      <vt:lpstr>PowerPoint Presentation</vt:lpstr>
      <vt:lpstr>PowerPoint Presentation</vt:lpstr>
      <vt:lpstr>Last but not Least… </vt:lpstr>
    </vt:vector>
  </TitlesOfParts>
  <Company>Mansfield Universtiy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Stu_DCTR3</dc:creator>
  <cp:lastModifiedBy>Stu_DCTR2</cp:lastModifiedBy>
  <cp:revision>17</cp:revision>
  <dcterms:created xsi:type="dcterms:W3CDTF">2014-06-09T15:00:23Z</dcterms:created>
  <dcterms:modified xsi:type="dcterms:W3CDTF">2014-06-19T16:11:09Z</dcterms:modified>
</cp:coreProperties>
</file>